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a:srgbClr val="7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0" d="100"/>
          <a:sy n="30" d="100"/>
        </p:scale>
        <p:origin x="1044" y="168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734390-D2D1-44A1-896C-99FCC0C39654}"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44429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34390-D2D1-44A1-896C-99FCC0C39654}"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4072794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34390-D2D1-44A1-896C-99FCC0C39654}"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12448573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734390-D2D1-44A1-896C-99FCC0C39654}"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2810863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734390-D2D1-44A1-896C-99FCC0C39654}"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81247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734390-D2D1-44A1-896C-99FCC0C39654}"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334356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734390-D2D1-44A1-896C-99FCC0C39654}"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8081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734390-D2D1-44A1-896C-99FCC0C39654}"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1118475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34390-D2D1-44A1-896C-99FCC0C39654}"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4110347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34390-D2D1-44A1-896C-99FCC0C39654}"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1970302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34390-D2D1-44A1-896C-99FCC0C39654}"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49591-7AC0-45C1-A5C8-ECF1A4AA409A}" type="slidenum">
              <a:rPr lang="en-US" smtClean="0"/>
              <a:t>‹#›</a:t>
            </a:fld>
            <a:endParaRPr lang="en-US"/>
          </a:p>
        </p:txBody>
      </p:sp>
    </p:spTree>
    <p:extLst>
      <p:ext uri="{BB962C8B-B14F-4D97-AF65-F5344CB8AC3E}">
        <p14:creationId xmlns:p14="http://schemas.microsoft.com/office/powerpoint/2010/main" val="3141010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14734390-D2D1-44A1-896C-99FCC0C39654}" type="datetimeFigureOut">
              <a:rPr lang="en-US" smtClean="0"/>
              <a:t>1/4/2018</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56C49591-7AC0-45C1-A5C8-ECF1A4AA409A}" type="slidenum">
              <a:rPr lang="en-US" smtClean="0"/>
              <a:t>‹#›</a:t>
            </a:fld>
            <a:endParaRPr lang="en-US"/>
          </a:p>
        </p:txBody>
      </p:sp>
    </p:spTree>
    <p:extLst>
      <p:ext uri="{BB962C8B-B14F-4D97-AF65-F5344CB8AC3E}">
        <p14:creationId xmlns:p14="http://schemas.microsoft.com/office/powerpoint/2010/main" val="2150373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www.holistiks.com/"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Rectangle 257"/>
          <p:cNvSpPr/>
          <p:nvPr/>
        </p:nvSpPr>
        <p:spPr>
          <a:xfrm>
            <a:off x="870344" y="2850955"/>
            <a:ext cx="42074312" cy="2254445"/>
          </a:xfrm>
          <a:prstGeom prst="rect">
            <a:avLst/>
          </a:prstGeom>
          <a:solidFill>
            <a:schemeClr val="accent1">
              <a:lumMod val="20000"/>
              <a:lumOff val="80000"/>
            </a:schemeClr>
          </a:soli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6" name="Rectangle 255"/>
          <p:cNvSpPr/>
          <p:nvPr/>
        </p:nvSpPr>
        <p:spPr>
          <a:xfrm>
            <a:off x="29641800" y="24460199"/>
            <a:ext cx="13302856" cy="7074857"/>
          </a:xfrm>
          <a:prstGeom prst="rect">
            <a:avLst/>
          </a:prstGeom>
          <a:solidFill>
            <a:schemeClr val="accent1">
              <a:lumMod val="20000"/>
              <a:lumOff val="80000"/>
            </a:schemeClr>
          </a:soli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9" name="Group 278"/>
          <p:cNvGrpSpPr/>
          <p:nvPr/>
        </p:nvGrpSpPr>
        <p:grpSpPr>
          <a:xfrm>
            <a:off x="841629" y="6048620"/>
            <a:ext cx="42135171" cy="25486436"/>
            <a:chOff x="841629" y="5943600"/>
            <a:chExt cx="42135171" cy="25486436"/>
          </a:xfrm>
        </p:grpSpPr>
        <p:sp>
          <p:nvSpPr>
            <p:cNvPr id="231" name="Rectangle 230"/>
            <p:cNvSpPr/>
            <p:nvPr/>
          </p:nvSpPr>
          <p:spPr>
            <a:xfrm>
              <a:off x="29673944" y="5943600"/>
              <a:ext cx="13302856" cy="17269840"/>
            </a:xfrm>
            <a:prstGeom prst="rect">
              <a:avLst/>
            </a:prstGeom>
            <a:solidFill>
              <a:schemeClr val="accent1">
                <a:lumMod val="20000"/>
                <a:lumOff val="80000"/>
              </a:schemeClr>
            </a:soli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9"/>
            <p:cNvSpPr/>
            <p:nvPr/>
          </p:nvSpPr>
          <p:spPr>
            <a:xfrm>
              <a:off x="15283871" y="5943600"/>
              <a:ext cx="13302856" cy="25486436"/>
            </a:xfrm>
            <a:prstGeom prst="rect">
              <a:avLst/>
            </a:prstGeom>
            <a:solidFill>
              <a:schemeClr val="accent1">
                <a:lumMod val="20000"/>
                <a:lumOff val="80000"/>
              </a:schemeClr>
            </a:soli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41629" y="5943600"/>
              <a:ext cx="13355026" cy="25486436"/>
            </a:xfrm>
            <a:prstGeom prst="rect">
              <a:avLst/>
            </a:prstGeom>
            <a:solidFill>
              <a:schemeClr val="accent1">
                <a:lumMod val="20000"/>
                <a:lumOff val="80000"/>
              </a:schemeClr>
            </a:solidFill>
            <a:ln>
              <a:solidFill>
                <a:srgbClr val="7E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9" name="Text Box 12"/>
          <p:cNvSpPr txBox="1">
            <a:spLocks noChangeArrowheads="1"/>
          </p:cNvSpPr>
          <p:nvPr/>
        </p:nvSpPr>
        <p:spPr bwMode="auto">
          <a:xfrm>
            <a:off x="9336721" y="596134"/>
            <a:ext cx="25181879" cy="191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116833" tIns="58416" rIns="116833" bIns="58416">
            <a:spAutoFit/>
          </a:bodyPr>
          <a:lstStyle>
            <a:lvl1pPr defTabSz="4806950" eaLnBrk="0" hangingPunct="0">
              <a:defRPr sz="2000">
                <a:solidFill>
                  <a:srgbClr val="1B0765"/>
                </a:solidFill>
                <a:latin typeface="Bookman Old Style" pitchFamily="18" charset="0"/>
              </a:defRPr>
            </a:lvl1pPr>
            <a:lvl2pPr marL="742950" indent="-285750" defTabSz="4806950" eaLnBrk="0" hangingPunct="0">
              <a:defRPr sz="2000">
                <a:solidFill>
                  <a:srgbClr val="1B0765"/>
                </a:solidFill>
                <a:latin typeface="Bookman Old Style" pitchFamily="18" charset="0"/>
              </a:defRPr>
            </a:lvl2pPr>
            <a:lvl3pPr marL="1143000" indent="-228600" defTabSz="4806950" eaLnBrk="0" hangingPunct="0">
              <a:defRPr sz="2000">
                <a:solidFill>
                  <a:srgbClr val="1B0765"/>
                </a:solidFill>
                <a:latin typeface="Bookman Old Style" pitchFamily="18" charset="0"/>
              </a:defRPr>
            </a:lvl3pPr>
            <a:lvl4pPr marL="1600200" indent="-228600" defTabSz="4806950" eaLnBrk="0" hangingPunct="0">
              <a:defRPr sz="2000">
                <a:solidFill>
                  <a:srgbClr val="1B0765"/>
                </a:solidFill>
                <a:latin typeface="Bookman Old Style" pitchFamily="18" charset="0"/>
              </a:defRPr>
            </a:lvl4pPr>
            <a:lvl5pPr marL="2057400" indent="-228600" defTabSz="4806950" eaLnBrk="0" hangingPunct="0">
              <a:defRPr sz="2000">
                <a:solidFill>
                  <a:srgbClr val="1B0765"/>
                </a:solidFill>
                <a:latin typeface="Bookman Old Style" pitchFamily="18" charset="0"/>
              </a:defRPr>
            </a:lvl5pPr>
            <a:lvl6pPr marL="2514600" indent="-228600" defTabSz="4806950" eaLnBrk="0" fontAlgn="base" hangingPunct="0">
              <a:spcBef>
                <a:spcPct val="0"/>
              </a:spcBef>
              <a:spcAft>
                <a:spcPct val="0"/>
              </a:spcAft>
              <a:defRPr sz="2000">
                <a:solidFill>
                  <a:srgbClr val="1B0765"/>
                </a:solidFill>
                <a:latin typeface="Bookman Old Style" pitchFamily="18" charset="0"/>
              </a:defRPr>
            </a:lvl6pPr>
            <a:lvl7pPr marL="2971800" indent="-228600" defTabSz="4806950" eaLnBrk="0" fontAlgn="base" hangingPunct="0">
              <a:spcBef>
                <a:spcPct val="0"/>
              </a:spcBef>
              <a:spcAft>
                <a:spcPct val="0"/>
              </a:spcAft>
              <a:defRPr sz="2000">
                <a:solidFill>
                  <a:srgbClr val="1B0765"/>
                </a:solidFill>
                <a:latin typeface="Bookman Old Style" pitchFamily="18" charset="0"/>
              </a:defRPr>
            </a:lvl7pPr>
            <a:lvl8pPr marL="3429000" indent="-228600" defTabSz="4806950" eaLnBrk="0" fontAlgn="base" hangingPunct="0">
              <a:spcBef>
                <a:spcPct val="0"/>
              </a:spcBef>
              <a:spcAft>
                <a:spcPct val="0"/>
              </a:spcAft>
              <a:defRPr sz="2000">
                <a:solidFill>
                  <a:srgbClr val="1B0765"/>
                </a:solidFill>
                <a:latin typeface="Bookman Old Style" pitchFamily="18" charset="0"/>
              </a:defRPr>
            </a:lvl8pPr>
            <a:lvl9pPr marL="3886200" indent="-228600" defTabSz="4806950" eaLnBrk="0" fontAlgn="base" hangingPunct="0">
              <a:spcBef>
                <a:spcPct val="0"/>
              </a:spcBef>
              <a:spcAft>
                <a:spcPct val="0"/>
              </a:spcAft>
              <a:defRPr sz="2000">
                <a:solidFill>
                  <a:srgbClr val="1B0765"/>
                </a:solidFill>
                <a:latin typeface="Bookman Old Style" pitchFamily="18" charset="0"/>
              </a:defRPr>
            </a:lvl9pPr>
          </a:lstStyle>
          <a:p>
            <a:pPr algn="ctr" eaLnBrk="1" hangingPunct="1"/>
            <a:r>
              <a:rPr lang="en-US" altLang="en-US" sz="6600" b="1" dirty="0" smtClean="0">
                <a:solidFill>
                  <a:srgbClr val="7E0000"/>
                </a:solidFill>
              </a:rPr>
              <a:t>Sound Localization Activities for Introductory Acoustics</a:t>
            </a:r>
            <a:endParaRPr lang="en-US" altLang="en-US" sz="6600" b="1" dirty="0">
              <a:solidFill>
                <a:srgbClr val="7E0000"/>
              </a:solidFill>
            </a:endParaRPr>
          </a:p>
          <a:p>
            <a:pPr algn="ctr" eaLnBrk="1" hangingPunct="1"/>
            <a:r>
              <a:rPr lang="en-US" altLang="en-US" sz="5100" dirty="0" smtClean="0">
                <a:solidFill>
                  <a:srgbClr val="7E0000"/>
                </a:solidFill>
              </a:rPr>
              <a:t>Eric Hill and Mandy Nussbaum</a:t>
            </a:r>
            <a:endParaRPr lang="en-US" altLang="en-US" sz="5100" dirty="0">
              <a:solidFill>
                <a:srgbClr val="7E0000"/>
              </a:solidFill>
            </a:endParaRPr>
          </a:p>
        </p:txBody>
      </p:sp>
      <p:pic>
        <p:nvPicPr>
          <p:cNvPr id="185" name="Picture 184">
            <a:extLst>
              <a:ext uri="{FF2B5EF4-FFF2-40B4-BE49-F238E27FC236}">
                <a16:creationId xmlns="" xmlns:a16="http://schemas.microsoft.com/office/drawing/2014/main" id="{B8691806-33B8-4BFB-8363-FF7703D30B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21" y="773297"/>
            <a:ext cx="6145879" cy="1284103"/>
          </a:xfrm>
          <a:prstGeom prst="rect">
            <a:avLst/>
          </a:prstGeom>
        </p:spPr>
      </p:pic>
      <p:sp>
        <p:nvSpPr>
          <p:cNvPr id="186" name="Rectangle 185"/>
          <p:cNvSpPr/>
          <p:nvPr/>
        </p:nvSpPr>
        <p:spPr>
          <a:xfrm>
            <a:off x="1058451" y="2858631"/>
            <a:ext cx="41689749" cy="2246769"/>
          </a:xfrm>
          <a:prstGeom prst="rect">
            <a:avLst/>
          </a:prstGeom>
        </p:spPr>
        <p:txBody>
          <a:bodyPr wrap="square">
            <a:spAutoFit/>
          </a:bodyPr>
          <a:lstStyle/>
          <a:p>
            <a:pPr algn="just"/>
            <a:r>
              <a:rPr lang="en-US" sz="2800" dirty="0"/>
              <a:t>The physics of sound localization isn’t covered in most introductory physics texts for life sciences, and it receives only the briefest of treatment in many acoustics texts. That’s a missed opportunity since the subject strongly connects physics to biological systems and everyday experience, as well as the simulation of everyday experience in video games and musical recordings, while it </a:t>
            </a:r>
            <a:r>
              <a:rPr lang="en-US" sz="2800" dirty="0" smtClean="0"/>
              <a:t>also synthesizes </a:t>
            </a:r>
            <a:r>
              <a:rPr lang="en-US" sz="2800" dirty="0"/>
              <a:t>and reinforces basic waves principles – phase, wave speed, diffraction, reflection, and spectrum.  </a:t>
            </a:r>
            <a:r>
              <a:rPr lang="en-US" sz="2800" dirty="0" smtClean="0"/>
              <a:t>We present a </a:t>
            </a:r>
            <a:r>
              <a:rPr lang="en-US" sz="2800" dirty="0"/>
              <a:t>laboratory experience through which students can explore the physics of sound localization.  Versatile sound-editing programs are readily available and well suited for teaching acoustical effects; for our lab, we use the free, cross-platform, open-source program </a:t>
            </a:r>
            <a:r>
              <a:rPr lang="en-US" sz="2800" dirty="0" smtClean="0"/>
              <a:t>Audacity to help students explore three localization cues:  </a:t>
            </a:r>
            <a:r>
              <a:rPr lang="en-US" altLang="en-US" sz="2800" dirty="0" smtClean="0"/>
              <a:t>the </a:t>
            </a:r>
            <a:r>
              <a:rPr lang="en-US" altLang="en-US" sz="2800" dirty="0" err="1" smtClean="0"/>
              <a:t>Interaural</a:t>
            </a:r>
            <a:r>
              <a:rPr lang="en-US" altLang="en-US" sz="2800" dirty="0" smtClean="0"/>
              <a:t> Time Difference (ITD), the </a:t>
            </a:r>
            <a:r>
              <a:rPr lang="en-US" altLang="en-US" sz="2800" dirty="0" err="1" smtClean="0"/>
              <a:t>Interaural</a:t>
            </a:r>
            <a:r>
              <a:rPr lang="en-US" altLang="en-US" sz="2800" dirty="0" smtClean="0"/>
              <a:t> Level Difference (ILD), and the Median Anatomical Transfer effect (MAT)</a:t>
            </a:r>
            <a:r>
              <a:rPr lang="en-US" sz="2800" dirty="0" smtClean="0"/>
              <a:t>. The results presented here are not intended to be ‘research grade’, </a:t>
            </a:r>
            <a:r>
              <a:rPr lang="en-US" sz="2800" dirty="0" smtClean="0"/>
              <a:t>but are </a:t>
            </a:r>
            <a:r>
              <a:rPr lang="en-US" sz="2800" dirty="0" smtClean="0"/>
              <a:t>what can be achieved in an introductory lab and demonstrate these three sound-localization cues and their relation to fundamental physics.  </a:t>
            </a:r>
            <a:endParaRPr lang="en-US" sz="2800" dirty="0"/>
          </a:p>
        </p:txBody>
      </p:sp>
      <p:sp>
        <p:nvSpPr>
          <p:cNvPr id="191" name="TextBox 490"/>
          <p:cNvSpPr txBox="1">
            <a:spLocks noChangeArrowheads="1"/>
          </p:cNvSpPr>
          <p:nvPr/>
        </p:nvSpPr>
        <p:spPr bwMode="auto">
          <a:xfrm>
            <a:off x="2696353" y="6185750"/>
            <a:ext cx="880984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n-US" altLang="en-US" sz="4000" b="1" dirty="0" err="1">
                <a:solidFill>
                  <a:srgbClr val="7E0000"/>
                </a:solidFill>
              </a:rPr>
              <a:t>Interaural</a:t>
            </a:r>
            <a:r>
              <a:rPr lang="en-US" altLang="en-US" sz="4000" b="1" dirty="0">
                <a:solidFill>
                  <a:srgbClr val="7E0000"/>
                </a:solidFill>
              </a:rPr>
              <a:t> Time </a:t>
            </a:r>
            <a:r>
              <a:rPr lang="en-US" altLang="en-US" sz="4000" b="1" dirty="0" smtClean="0">
                <a:solidFill>
                  <a:srgbClr val="7E0000"/>
                </a:solidFill>
              </a:rPr>
              <a:t>Difference (ITD)</a:t>
            </a:r>
            <a:endParaRPr lang="en-US" altLang="en-US" sz="4000" b="1" dirty="0">
              <a:solidFill>
                <a:srgbClr val="7E0000"/>
              </a:solidFill>
            </a:endParaRPr>
          </a:p>
        </p:txBody>
      </p:sp>
      <p:grpSp>
        <p:nvGrpSpPr>
          <p:cNvPr id="192" name="Group 277"/>
          <p:cNvGrpSpPr>
            <a:grpSpLocks/>
          </p:cNvGrpSpPr>
          <p:nvPr/>
        </p:nvGrpSpPr>
        <p:grpSpPr bwMode="auto">
          <a:xfrm>
            <a:off x="8562820" y="7312969"/>
            <a:ext cx="5633834" cy="6438667"/>
            <a:chOff x="8610600" y="19050001"/>
            <a:chExt cx="4800600" cy="5486400"/>
          </a:xfrm>
        </p:grpSpPr>
        <p:sp>
          <p:nvSpPr>
            <p:cNvPr id="193" name="Rectangle 192"/>
            <p:cNvSpPr/>
            <p:nvPr/>
          </p:nvSpPr>
          <p:spPr>
            <a:xfrm>
              <a:off x="8610600" y="19050001"/>
              <a:ext cx="4800600" cy="5486400"/>
            </a:xfrm>
            <a:prstGeom prst="rect">
              <a:avLst/>
            </a:prstGeom>
            <a:solidFill>
              <a:schemeClr val="accent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94" name="Group 635"/>
            <p:cNvGrpSpPr>
              <a:grpSpLocks/>
            </p:cNvGrpSpPr>
            <p:nvPr/>
          </p:nvGrpSpPr>
          <p:grpSpPr bwMode="auto">
            <a:xfrm>
              <a:off x="8640603" y="20345395"/>
              <a:ext cx="4184445" cy="4190999"/>
              <a:chOff x="17328430" y="18820973"/>
              <a:chExt cx="5119108" cy="5126523"/>
            </a:xfrm>
          </p:grpSpPr>
          <p:sp>
            <p:nvSpPr>
              <p:cNvPr id="196" name="Text Box 41"/>
              <p:cNvSpPr txBox="1">
                <a:spLocks noChangeArrowheads="1"/>
              </p:cNvSpPr>
              <p:nvPr/>
            </p:nvSpPr>
            <p:spPr bwMode="auto">
              <a:xfrm>
                <a:off x="19431000" y="21717000"/>
                <a:ext cx="405541" cy="460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spcAft>
                    <a:spcPts val="1000"/>
                  </a:spcAft>
                </a:pPr>
                <a:r>
                  <a:rPr lang="en-US" altLang="en-US" b="1">
                    <a:solidFill>
                      <a:srgbClr val="FF0066"/>
                    </a:solidFill>
                    <a:latin typeface="Calibri" pitchFamily="34" charset="0"/>
                  </a:rPr>
                  <a:t>θ</a:t>
                </a:r>
                <a:endParaRPr lang="en-US" altLang="en-US">
                  <a:solidFill>
                    <a:srgbClr val="FF0066"/>
                  </a:solidFill>
                  <a:latin typeface="Arial" charset="0"/>
                </a:endParaRPr>
              </a:p>
            </p:txBody>
          </p:sp>
          <p:sp>
            <p:nvSpPr>
              <p:cNvPr id="197" name="TextBox 615"/>
              <p:cNvSpPr txBox="1">
                <a:spLocks noChangeArrowheads="1"/>
              </p:cNvSpPr>
              <p:nvPr/>
            </p:nvSpPr>
            <p:spPr bwMode="auto">
              <a:xfrm>
                <a:off x="17328430" y="20778371"/>
                <a:ext cx="609600" cy="564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l-GR" altLang="en-US" sz="2400" dirty="0"/>
                  <a:t>Δ</a:t>
                </a:r>
                <a:r>
                  <a:rPr lang="en-US" altLang="en-US" sz="2400" i="1" dirty="0"/>
                  <a:t>l</a:t>
                </a:r>
              </a:p>
            </p:txBody>
          </p:sp>
          <p:sp>
            <p:nvSpPr>
              <p:cNvPr id="199" name="Oval 966"/>
              <p:cNvSpPr>
                <a:spLocks noChangeArrowheads="1"/>
              </p:cNvSpPr>
              <p:nvPr/>
            </p:nvSpPr>
            <p:spPr bwMode="auto">
              <a:xfrm>
                <a:off x="22129749" y="19372640"/>
                <a:ext cx="317789" cy="688221"/>
              </a:xfrm>
              <a:prstGeom prst="ellipse">
                <a:avLst/>
              </a:prstGeom>
              <a:solidFill>
                <a:schemeClr val="tx2"/>
              </a:soli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grpSp>
            <p:nvGrpSpPr>
              <p:cNvPr id="200" name="Group 591"/>
              <p:cNvGrpSpPr>
                <a:grpSpLocks/>
              </p:cNvGrpSpPr>
              <p:nvPr/>
            </p:nvGrpSpPr>
            <p:grpSpPr bwMode="auto">
              <a:xfrm>
                <a:off x="18223929" y="18820973"/>
                <a:ext cx="4008480" cy="4115684"/>
                <a:chOff x="3205986" y="380573"/>
                <a:chExt cx="4008480" cy="4115684"/>
              </a:xfrm>
            </p:grpSpPr>
            <p:sp>
              <p:nvSpPr>
                <p:cNvPr id="224" name="Freeform 27"/>
                <p:cNvSpPr>
                  <a:spLocks/>
                </p:cNvSpPr>
                <p:nvPr/>
              </p:nvSpPr>
              <p:spPr bwMode="auto">
                <a:xfrm rot="-3083786">
                  <a:off x="4847057" y="2128848"/>
                  <a:ext cx="4115684" cy="619134"/>
                </a:xfrm>
                <a:custGeom>
                  <a:avLst/>
                  <a:gdLst>
                    <a:gd name="T0" fmla="*/ 0 w 1440"/>
                    <a:gd name="T1" fmla="*/ 2147483647 h 694"/>
                    <a:gd name="T2" fmla="*/ 2147483647 w 1440"/>
                    <a:gd name="T3" fmla="*/ 2147483647 h 694"/>
                    <a:gd name="T4" fmla="*/ 2147483647 w 1440"/>
                    <a:gd name="T5" fmla="*/ 0 h 694"/>
                    <a:gd name="T6" fmla="*/ 2147483647 w 1440"/>
                    <a:gd name="T7" fmla="*/ 2147483647 h 694"/>
                    <a:gd name="T8" fmla="*/ 2147483647 w 1440"/>
                    <a:gd name="T9" fmla="*/ 2147483647 h 694"/>
                    <a:gd name="T10" fmla="*/ 2147483647 w 1440"/>
                    <a:gd name="T11" fmla="*/ 2147483647 h 694"/>
                    <a:gd name="T12" fmla="*/ 2147483647 w 1440"/>
                    <a:gd name="T13" fmla="*/ 2147483647 h 694"/>
                    <a:gd name="T14" fmla="*/ 0 60000 65536"/>
                    <a:gd name="T15" fmla="*/ 0 60000 65536"/>
                    <a:gd name="T16" fmla="*/ 0 60000 65536"/>
                    <a:gd name="T17" fmla="*/ 0 60000 65536"/>
                    <a:gd name="T18" fmla="*/ 0 60000 65536"/>
                    <a:gd name="T19" fmla="*/ 0 60000 65536"/>
                    <a:gd name="T20" fmla="*/ 0 60000 65536"/>
                    <a:gd name="T21" fmla="*/ 0 w 1440"/>
                    <a:gd name="T22" fmla="*/ 0 h 694"/>
                    <a:gd name="T23" fmla="*/ 1440 w 1440"/>
                    <a:gd name="T24" fmla="*/ 694 h 6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40" h="694">
                      <a:moveTo>
                        <a:pt x="0" y="27"/>
                      </a:moveTo>
                      <a:cubicBezTo>
                        <a:pt x="80" y="343"/>
                        <a:pt x="160" y="659"/>
                        <a:pt x="240" y="654"/>
                      </a:cubicBezTo>
                      <a:cubicBezTo>
                        <a:pt x="320" y="649"/>
                        <a:pt x="400" y="0"/>
                        <a:pt x="480" y="0"/>
                      </a:cubicBezTo>
                      <a:cubicBezTo>
                        <a:pt x="560" y="0"/>
                        <a:pt x="640" y="649"/>
                        <a:pt x="720" y="654"/>
                      </a:cubicBezTo>
                      <a:cubicBezTo>
                        <a:pt x="800" y="659"/>
                        <a:pt x="880" y="20"/>
                        <a:pt x="960" y="27"/>
                      </a:cubicBezTo>
                      <a:cubicBezTo>
                        <a:pt x="1040" y="34"/>
                        <a:pt x="1120" y="694"/>
                        <a:pt x="1200" y="694"/>
                      </a:cubicBezTo>
                      <a:cubicBezTo>
                        <a:pt x="1280" y="694"/>
                        <a:pt x="1360" y="360"/>
                        <a:pt x="1440" y="27"/>
                      </a:cubicBezTo>
                    </a:path>
                  </a:pathLst>
                </a:custGeom>
                <a:noFill/>
                <a:ln w="31750">
                  <a:solidFill>
                    <a:srgbClr val="000000"/>
                  </a:solidFill>
                  <a:round/>
                  <a:headEnd/>
                  <a:tailEnd/>
                </a:ln>
                <a:scene3d>
                  <a:camera prst="legacyObliqueTopLeft">
                    <a:rot lat="0" lon="20999981" rev="0"/>
                  </a:camera>
                  <a:lightRig rig="legacyFlat3" dir="r"/>
                </a:scene3d>
                <a:sp3d extrusionH="3630600" prstMaterial="legacyMatte">
                  <a:bevelT w="13500" h="13500" prst="angle"/>
                  <a:bevelB w="13500" h="13500" prst="angle"/>
                  <a:extrusionClr>
                    <a:srgbClr val="B8CCE4"/>
                  </a:extrusionClr>
                </a:sp3d>
                <a:extLst>
                  <a:ext uri="{909E8E84-426E-40DD-AFC4-6F175D3DCCD1}">
                    <a14:hiddenFill xmlns:a14="http://schemas.microsoft.com/office/drawing/2010/main">
                      <a:solidFill>
                        <a:srgbClr val="FFFFFF"/>
                      </a:solidFill>
                    </a14:hiddenFill>
                  </a:ext>
                </a:extLst>
              </p:spPr>
              <p:txBody>
                <a:bodyPr>
                  <a:flatTx/>
                </a:bodyPr>
                <a:lstStyle/>
                <a:p>
                  <a:endParaRPr lang="en-US"/>
                </a:p>
              </p:txBody>
            </p:sp>
            <p:cxnSp>
              <p:nvCxnSpPr>
                <p:cNvPr id="225" name="AutoShape 28"/>
                <p:cNvCxnSpPr>
                  <a:cxnSpLocks noChangeShapeType="1"/>
                </p:cNvCxnSpPr>
                <p:nvPr/>
              </p:nvCxnSpPr>
              <p:spPr bwMode="auto">
                <a:xfrm>
                  <a:off x="3205986" y="2431182"/>
                  <a:ext cx="2312908" cy="1546984"/>
                </a:xfrm>
                <a:prstGeom prst="straightConnector1">
                  <a:avLst/>
                </a:prstGeom>
                <a:noFill/>
                <a:ln w="38100">
                  <a:solidFill>
                    <a:srgbClr val="FF0000"/>
                  </a:solidFill>
                  <a:round/>
                  <a:headEnd/>
                  <a:tailEnd/>
                </a:ln>
                <a:extLst>
                  <a:ext uri="{909E8E84-426E-40DD-AFC4-6F175D3DCCD1}">
                    <a14:hiddenFill xmlns:a14="http://schemas.microsoft.com/office/drawing/2010/main">
                      <a:noFill/>
                    </a14:hiddenFill>
                  </a:ext>
                </a:extLst>
              </p:spPr>
            </p:cxnSp>
          </p:grpSp>
          <p:grpSp>
            <p:nvGrpSpPr>
              <p:cNvPr id="201" name="Group 29"/>
              <p:cNvGrpSpPr>
                <a:grpSpLocks/>
              </p:cNvGrpSpPr>
              <p:nvPr/>
            </p:nvGrpSpPr>
            <p:grpSpPr bwMode="auto">
              <a:xfrm>
                <a:off x="18133204" y="20788330"/>
                <a:ext cx="1976832" cy="2178050"/>
                <a:chOff x="6005" y="3468"/>
                <a:chExt cx="1164" cy="1346"/>
              </a:xfrm>
            </p:grpSpPr>
            <p:sp>
              <p:nvSpPr>
                <p:cNvPr id="219" name="Oval 30"/>
                <p:cNvSpPr>
                  <a:spLocks noChangeArrowheads="1"/>
                </p:cNvSpPr>
                <p:nvPr/>
              </p:nvSpPr>
              <p:spPr bwMode="auto">
                <a:xfrm rot="-94578">
                  <a:off x="6396" y="3468"/>
                  <a:ext cx="432" cy="876"/>
                </a:xfrm>
                <a:prstGeom prst="ellipse">
                  <a:avLst/>
                </a:prstGeom>
                <a:solidFill>
                  <a:srgbClr val="FFCC99"/>
                </a:solidFill>
                <a:ln w="9525">
                  <a:solidFill>
                    <a:srgbClr val="000000"/>
                  </a:solidFill>
                  <a:round/>
                  <a:headEnd/>
                  <a:tailEnd/>
                </a:ln>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sp>
              <p:nvSpPr>
                <p:cNvPr id="220" name="Oval 31"/>
                <p:cNvSpPr>
                  <a:spLocks noChangeArrowheads="1"/>
                </p:cNvSpPr>
                <p:nvPr/>
              </p:nvSpPr>
              <p:spPr bwMode="auto">
                <a:xfrm rot="-28488">
                  <a:off x="6005" y="4095"/>
                  <a:ext cx="200" cy="309"/>
                </a:xfrm>
                <a:prstGeom prst="ellipse">
                  <a:avLst/>
                </a:prstGeom>
                <a:solidFill>
                  <a:srgbClr val="FFCC99"/>
                </a:solidFill>
                <a:ln w="9525">
                  <a:solidFill>
                    <a:srgbClr val="000000"/>
                  </a:solidFill>
                  <a:round/>
                  <a:headEnd/>
                  <a:tailEnd/>
                </a:ln>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sp>
              <p:nvSpPr>
                <p:cNvPr id="221" name="Oval 32"/>
                <p:cNvSpPr>
                  <a:spLocks noChangeArrowheads="1"/>
                </p:cNvSpPr>
                <p:nvPr/>
              </p:nvSpPr>
              <p:spPr bwMode="auto">
                <a:xfrm rot="-28488">
                  <a:off x="6969" y="4068"/>
                  <a:ext cx="200" cy="308"/>
                </a:xfrm>
                <a:prstGeom prst="ellipse">
                  <a:avLst/>
                </a:prstGeom>
                <a:solidFill>
                  <a:srgbClr val="FFCC99"/>
                </a:solidFill>
                <a:ln w="9525">
                  <a:solidFill>
                    <a:srgbClr val="000000"/>
                  </a:solidFill>
                  <a:round/>
                  <a:headEnd/>
                  <a:tailEnd/>
                </a:ln>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sp>
              <p:nvSpPr>
                <p:cNvPr id="222" name="Oval 33"/>
                <p:cNvSpPr>
                  <a:spLocks noChangeArrowheads="1"/>
                </p:cNvSpPr>
                <p:nvPr/>
              </p:nvSpPr>
              <p:spPr bwMode="auto">
                <a:xfrm rot="-28488">
                  <a:off x="6099" y="3576"/>
                  <a:ext cx="985" cy="1210"/>
                </a:xfrm>
                <a:prstGeom prst="ellipse">
                  <a:avLst/>
                </a:prstGeom>
                <a:gradFill rotWithShape="0">
                  <a:gsLst>
                    <a:gs pos="0">
                      <a:srgbClr val="FFCC99"/>
                    </a:gs>
                    <a:gs pos="100000">
                      <a:srgbClr val="997A5C"/>
                    </a:gs>
                  </a:gsLst>
                  <a:lin ang="5400000" scaled="1"/>
                </a:gradFill>
                <a:ln w="9525">
                  <a:solidFill>
                    <a:srgbClr val="000000"/>
                  </a:solidFill>
                  <a:round/>
                  <a:headEnd/>
                  <a:tailEnd/>
                </a:ln>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sp>
              <p:nvSpPr>
                <p:cNvPr id="223" name="Oval 34"/>
                <p:cNvSpPr>
                  <a:spLocks noChangeArrowheads="1"/>
                </p:cNvSpPr>
                <p:nvPr/>
              </p:nvSpPr>
              <p:spPr bwMode="auto">
                <a:xfrm rot="-28488">
                  <a:off x="6100" y="3818"/>
                  <a:ext cx="985" cy="996"/>
                </a:xfrm>
                <a:prstGeom prst="ellipse">
                  <a:avLst/>
                </a:prstGeom>
                <a:gradFill rotWithShape="0">
                  <a:gsLst>
                    <a:gs pos="0">
                      <a:srgbClr val="996633"/>
                    </a:gs>
                    <a:gs pos="100000">
                      <a:srgbClr val="5C3D1F"/>
                    </a:gs>
                  </a:gsLst>
                  <a:path path="shape">
                    <a:fillToRect l="50000" t="50000" r="50000" b="50000"/>
                  </a:path>
                </a:gradFill>
                <a:ln w="9525">
                  <a:solidFill>
                    <a:srgbClr val="000000"/>
                  </a:solidFill>
                  <a:round/>
                  <a:headEnd/>
                  <a:tailEnd/>
                </a:ln>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endParaRPr lang="en-US" altLang="en-US"/>
                </a:p>
              </p:txBody>
            </p:sp>
          </p:grpSp>
          <p:grpSp>
            <p:nvGrpSpPr>
              <p:cNvPr id="202" name="Group 600"/>
              <p:cNvGrpSpPr>
                <a:grpSpLocks/>
              </p:cNvGrpSpPr>
              <p:nvPr/>
            </p:nvGrpSpPr>
            <p:grpSpPr bwMode="auto">
              <a:xfrm>
                <a:off x="19056546" y="19100602"/>
                <a:ext cx="3192018" cy="2925100"/>
                <a:chOff x="4038603" y="660202"/>
                <a:chExt cx="3192018" cy="2925100"/>
              </a:xfrm>
            </p:grpSpPr>
            <p:cxnSp>
              <p:nvCxnSpPr>
                <p:cNvPr id="217" name="AutoShape 35"/>
                <p:cNvCxnSpPr>
                  <a:cxnSpLocks noChangeShapeType="1"/>
                </p:cNvCxnSpPr>
                <p:nvPr/>
              </p:nvCxnSpPr>
              <p:spPr bwMode="auto">
                <a:xfrm rot="5400000">
                  <a:off x="3941006" y="757799"/>
                  <a:ext cx="2159195" cy="1964001"/>
                </a:xfrm>
                <a:prstGeom prst="straightConnector1">
                  <a:avLst/>
                </a:prstGeom>
                <a:noFill/>
                <a:ln w="44450">
                  <a:solidFill>
                    <a:srgbClr val="00FF00"/>
                  </a:solidFill>
                  <a:prstDash val="dash"/>
                  <a:round/>
                  <a:headEnd/>
                  <a:tailEnd type="triangle" w="med" len="med"/>
                </a:ln>
                <a:extLst>
                  <a:ext uri="{909E8E84-426E-40DD-AFC4-6F175D3DCCD1}">
                    <a14:hiddenFill xmlns:a14="http://schemas.microsoft.com/office/drawing/2010/main">
                      <a:noFill/>
                    </a14:hiddenFill>
                  </a:ext>
                </a:extLst>
              </p:spPr>
            </p:cxnSp>
            <p:cxnSp>
              <p:nvCxnSpPr>
                <p:cNvPr id="218" name="AutoShape 37"/>
                <p:cNvCxnSpPr>
                  <a:cxnSpLocks noChangeShapeType="1"/>
                </p:cNvCxnSpPr>
                <p:nvPr/>
              </p:nvCxnSpPr>
              <p:spPr bwMode="auto">
                <a:xfrm rot="5400000">
                  <a:off x="4920976" y="1275657"/>
                  <a:ext cx="2365845" cy="2253445"/>
                </a:xfrm>
                <a:prstGeom prst="straightConnector1">
                  <a:avLst/>
                </a:prstGeom>
                <a:noFill/>
                <a:ln w="44450">
                  <a:solidFill>
                    <a:srgbClr val="00FF00"/>
                  </a:solidFill>
                  <a:prstDash val="dash"/>
                  <a:round/>
                  <a:headEnd/>
                  <a:tailEnd type="triangle" w="med" len="med"/>
                </a:ln>
                <a:extLst>
                  <a:ext uri="{909E8E84-426E-40DD-AFC4-6F175D3DCCD1}">
                    <a14:hiddenFill xmlns:a14="http://schemas.microsoft.com/office/drawing/2010/main">
                      <a:noFill/>
                    </a14:hiddenFill>
                  </a:ext>
                </a:extLst>
              </p:spPr>
            </p:cxnSp>
          </p:grpSp>
          <p:grpSp>
            <p:nvGrpSpPr>
              <p:cNvPr id="203" name="Group 603"/>
              <p:cNvGrpSpPr>
                <a:grpSpLocks/>
              </p:cNvGrpSpPr>
              <p:nvPr/>
            </p:nvGrpSpPr>
            <p:grpSpPr bwMode="auto">
              <a:xfrm>
                <a:off x="17532543" y="19430999"/>
                <a:ext cx="4572000" cy="2667002"/>
                <a:chOff x="2514600" y="990599"/>
                <a:chExt cx="4572000" cy="2667002"/>
              </a:xfrm>
            </p:grpSpPr>
            <p:sp>
              <p:nvSpPr>
                <p:cNvPr id="212" name="Text Box 42"/>
                <p:cNvSpPr txBox="1">
                  <a:spLocks noChangeArrowheads="1"/>
                </p:cNvSpPr>
                <p:nvPr/>
              </p:nvSpPr>
              <p:spPr bwMode="auto">
                <a:xfrm>
                  <a:off x="4897198" y="3000072"/>
                  <a:ext cx="284402" cy="42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spcAft>
                      <a:spcPts val="1000"/>
                    </a:spcAft>
                  </a:pPr>
                  <a:r>
                    <a:rPr lang="en-US" altLang="en-US" b="1">
                      <a:latin typeface="Calibri" pitchFamily="34" charset="0"/>
                    </a:rPr>
                    <a:t>θ</a:t>
                  </a:r>
                  <a:endParaRPr lang="en-US" altLang="en-US">
                    <a:latin typeface="Arial" charset="0"/>
                  </a:endParaRPr>
                </a:p>
              </p:txBody>
            </p:sp>
            <p:grpSp>
              <p:nvGrpSpPr>
                <p:cNvPr id="213" name="Group 60"/>
                <p:cNvGrpSpPr>
                  <a:grpSpLocks/>
                </p:cNvGrpSpPr>
                <p:nvPr/>
              </p:nvGrpSpPr>
              <p:grpSpPr bwMode="auto">
                <a:xfrm>
                  <a:off x="2514600" y="990599"/>
                  <a:ext cx="4572000" cy="2667002"/>
                  <a:chOff x="2514600" y="990599"/>
                  <a:chExt cx="4572000" cy="2667002"/>
                </a:xfrm>
              </p:grpSpPr>
              <p:cxnSp>
                <p:nvCxnSpPr>
                  <p:cNvPr id="214" name="AutoShape 38"/>
                  <p:cNvCxnSpPr>
                    <a:cxnSpLocks noChangeShapeType="1"/>
                  </p:cNvCxnSpPr>
                  <p:nvPr/>
                </p:nvCxnSpPr>
                <p:spPr bwMode="auto">
                  <a:xfrm rot="5400000" flipH="1" flipV="1">
                    <a:off x="3663161" y="2287435"/>
                    <a:ext cx="2610849" cy="17177"/>
                  </a:xfrm>
                  <a:prstGeom prst="straightConnector1">
                    <a:avLst/>
                  </a:prstGeom>
                  <a:noFill/>
                  <a:ln w="31750">
                    <a:solidFill>
                      <a:srgbClr val="000000"/>
                    </a:solidFill>
                    <a:prstDash val="dash"/>
                    <a:round/>
                    <a:headEnd/>
                    <a:tailEnd/>
                  </a:ln>
                  <a:extLst>
                    <a:ext uri="{909E8E84-426E-40DD-AFC4-6F175D3DCCD1}">
                      <a14:hiddenFill xmlns:a14="http://schemas.microsoft.com/office/drawing/2010/main">
                        <a:noFill/>
                      </a14:hiddenFill>
                    </a:ext>
                  </a:extLst>
                </p:spPr>
              </p:cxnSp>
              <p:sp>
                <p:nvSpPr>
                  <p:cNvPr id="215" name="Arc 43"/>
                  <p:cNvSpPr>
                    <a:spLocks/>
                  </p:cNvSpPr>
                  <p:nvPr/>
                </p:nvSpPr>
                <p:spPr bwMode="auto">
                  <a:xfrm>
                    <a:off x="4977179" y="2990439"/>
                    <a:ext cx="372882" cy="402579"/>
                  </a:xfrm>
                  <a:custGeom>
                    <a:avLst/>
                    <a:gdLst>
                      <a:gd name="T0" fmla="*/ 0 w 14006"/>
                      <a:gd name="T1" fmla="*/ 0 h 21600"/>
                      <a:gd name="T2" fmla="*/ 2147483647 w 14006"/>
                      <a:gd name="T3" fmla="*/ 2147483647 h 21600"/>
                      <a:gd name="T4" fmla="*/ 0 w 14006"/>
                      <a:gd name="T5" fmla="*/ 2147483647 h 21600"/>
                      <a:gd name="T6" fmla="*/ 0 60000 65536"/>
                      <a:gd name="T7" fmla="*/ 0 60000 65536"/>
                      <a:gd name="T8" fmla="*/ 0 60000 65536"/>
                      <a:gd name="T9" fmla="*/ 0 w 14006"/>
                      <a:gd name="T10" fmla="*/ 0 h 21600"/>
                      <a:gd name="T11" fmla="*/ 14006 w 14006"/>
                      <a:gd name="T12" fmla="*/ 21600 h 21600"/>
                    </a:gdLst>
                    <a:ahLst/>
                    <a:cxnLst>
                      <a:cxn ang="T6">
                        <a:pos x="T0" y="T1"/>
                      </a:cxn>
                      <a:cxn ang="T7">
                        <a:pos x="T2" y="T3"/>
                      </a:cxn>
                      <a:cxn ang="T8">
                        <a:pos x="T4" y="T5"/>
                      </a:cxn>
                    </a:cxnLst>
                    <a:rect l="T9" t="T10" r="T11" b="T12"/>
                    <a:pathLst>
                      <a:path w="14006" h="21600" fill="none" extrusionOk="0">
                        <a:moveTo>
                          <a:pt x="-1" y="0"/>
                        </a:moveTo>
                        <a:cubicBezTo>
                          <a:pt x="5133" y="0"/>
                          <a:pt x="10098" y="1828"/>
                          <a:pt x="14006" y="5156"/>
                        </a:cubicBezTo>
                      </a:path>
                      <a:path w="14006" h="21600" stroke="0" extrusionOk="0">
                        <a:moveTo>
                          <a:pt x="-1" y="0"/>
                        </a:moveTo>
                        <a:cubicBezTo>
                          <a:pt x="5133" y="0"/>
                          <a:pt x="10098" y="1828"/>
                          <a:pt x="14006" y="5156"/>
                        </a:cubicBezTo>
                        <a:lnTo>
                          <a:pt x="0" y="21600"/>
                        </a:lnTo>
                        <a:close/>
                      </a:path>
                    </a:pathLst>
                  </a:custGeom>
                  <a:noFill/>
                  <a:ln w="19050">
                    <a:solidFill>
                      <a:srgbClr val="0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cxnSp>
                <p:nvCxnSpPr>
                  <p:cNvPr id="216" name="AutoShape 36"/>
                  <p:cNvCxnSpPr>
                    <a:cxnSpLocks noChangeShapeType="1"/>
                  </p:cNvCxnSpPr>
                  <p:nvPr/>
                </p:nvCxnSpPr>
                <p:spPr bwMode="auto">
                  <a:xfrm>
                    <a:off x="2514600" y="3602306"/>
                    <a:ext cx="4572000" cy="55295"/>
                  </a:xfrm>
                  <a:prstGeom prst="straightConnector1">
                    <a:avLst/>
                  </a:prstGeom>
                  <a:noFill/>
                  <a:ln w="31750">
                    <a:solidFill>
                      <a:srgbClr val="000000"/>
                    </a:solidFill>
                    <a:prstDash val="dash"/>
                    <a:round/>
                    <a:headEnd/>
                    <a:tailEnd/>
                  </a:ln>
                  <a:extLst>
                    <a:ext uri="{909E8E84-426E-40DD-AFC4-6F175D3DCCD1}">
                      <a14:hiddenFill xmlns:a14="http://schemas.microsoft.com/office/drawing/2010/main">
                        <a:noFill/>
                      </a14:hiddenFill>
                    </a:ext>
                  </a:extLst>
                </p:spPr>
              </p:cxnSp>
            </p:grpSp>
          </p:grpSp>
          <p:grpSp>
            <p:nvGrpSpPr>
              <p:cNvPr id="204" name="Group 620"/>
              <p:cNvGrpSpPr>
                <a:grpSpLocks/>
              </p:cNvGrpSpPr>
              <p:nvPr/>
            </p:nvGrpSpPr>
            <p:grpSpPr bwMode="auto">
              <a:xfrm>
                <a:off x="18319090" y="22696935"/>
                <a:ext cx="1676027" cy="1250561"/>
                <a:chOff x="3301147" y="4256535"/>
                <a:chExt cx="1676027" cy="1250561"/>
              </a:xfrm>
            </p:grpSpPr>
            <p:sp>
              <p:nvSpPr>
                <p:cNvPr id="210" name="Left Brace 209"/>
                <p:cNvSpPr/>
                <p:nvPr/>
              </p:nvSpPr>
              <p:spPr>
                <a:xfrm rot="16200000">
                  <a:off x="3758559" y="3799128"/>
                  <a:ext cx="761211" cy="1676026"/>
                </a:xfrm>
                <a:prstGeom prst="lef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211" name="TextBox 622"/>
                <p:cNvSpPr txBox="1">
                  <a:spLocks noChangeArrowheads="1"/>
                </p:cNvSpPr>
                <p:nvPr/>
              </p:nvSpPr>
              <p:spPr bwMode="auto">
                <a:xfrm>
                  <a:off x="3834676" y="4942278"/>
                  <a:ext cx="938448" cy="564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n-US" altLang="en-US" sz="2400" i="1" dirty="0" smtClean="0"/>
                    <a:t>w</a:t>
                  </a:r>
                  <a:endParaRPr lang="en-US" altLang="en-US" sz="2400" i="1" dirty="0"/>
                </a:p>
              </p:txBody>
            </p:sp>
          </p:grpSp>
          <p:cxnSp>
            <p:nvCxnSpPr>
              <p:cNvPr id="205" name="Straight Connector 204"/>
              <p:cNvCxnSpPr/>
              <p:nvPr/>
            </p:nvCxnSpPr>
            <p:spPr>
              <a:xfrm rot="10800000">
                <a:off x="19062916" y="21244420"/>
                <a:ext cx="838985" cy="745676"/>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a:endCxn id="220" idx="2"/>
              </p:cNvCxnSpPr>
              <p:nvPr/>
            </p:nvCxnSpPr>
            <p:spPr>
              <a:xfrm rot="10800000" flipV="1">
                <a:off x="18132654" y="21244420"/>
                <a:ext cx="930262" cy="809758"/>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a:stCxn id="220" idx="2"/>
              </p:cNvCxnSpPr>
              <p:nvPr/>
            </p:nvCxnSpPr>
            <p:spPr>
              <a:xfrm rot="10800000" flipH="1" flipV="1">
                <a:off x="18132654" y="22054178"/>
                <a:ext cx="1676026" cy="29127"/>
              </a:xfrm>
              <a:prstGeom prst="line">
                <a:avLst/>
              </a:prstGeom>
              <a:ln w="38100">
                <a:solidFill>
                  <a:srgbClr val="FF0066"/>
                </a:solidFill>
                <a:prstDash val="dash"/>
              </a:ln>
            </p:spPr>
            <p:style>
              <a:lnRef idx="1">
                <a:schemeClr val="accent1"/>
              </a:lnRef>
              <a:fillRef idx="0">
                <a:schemeClr val="accent1"/>
              </a:fillRef>
              <a:effectRef idx="0">
                <a:schemeClr val="accent1"/>
              </a:effectRef>
              <a:fontRef idx="minor">
                <a:schemeClr val="tx1"/>
              </a:fontRef>
            </p:style>
          </p:cxnSp>
          <p:sp>
            <p:nvSpPr>
              <p:cNvPr id="208" name="Text Box 42"/>
              <p:cNvSpPr txBox="1">
                <a:spLocks noChangeArrowheads="1"/>
              </p:cNvSpPr>
              <p:nvPr/>
            </p:nvSpPr>
            <p:spPr bwMode="auto">
              <a:xfrm>
                <a:off x="19249356" y="21617257"/>
                <a:ext cx="284402" cy="428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spcAft>
                    <a:spcPts val="1000"/>
                  </a:spcAft>
                </a:pPr>
                <a:r>
                  <a:rPr lang="en-US" altLang="en-US" b="1">
                    <a:solidFill>
                      <a:srgbClr val="FF0066"/>
                    </a:solidFill>
                    <a:latin typeface="Calibri" pitchFamily="34" charset="0"/>
                  </a:rPr>
                  <a:t>θ</a:t>
                </a:r>
                <a:endParaRPr lang="en-US" altLang="en-US">
                  <a:solidFill>
                    <a:srgbClr val="FF0066"/>
                  </a:solidFill>
                  <a:latin typeface="Arial" charset="0"/>
                </a:endParaRPr>
              </a:p>
            </p:txBody>
          </p:sp>
          <p:sp>
            <p:nvSpPr>
              <p:cNvPr id="209" name="Left Brace 208"/>
              <p:cNvSpPr/>
              <p:nvPr/>
            </p:nvSpPr>
            <p:spPr>
              <a:xfrm rot="1990195">
                <a:off x="17862702" y="20935664"/>
                <a:ext cx="501060" cy="998118"/>
              </a:xfrm>
              <a:prstGeom prst="leftBrace">
                <a:avLst/>
              </a:prstGeom>
              <a:ln w="38100"/>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grpSp>
      <p:sp>
        <p:nvSpPr>
          <p:cNvPr id="226" name="TextBox 225"/>
          <p:cNvSpPr txBox="1"/>
          <p:nvPr/>
        </p:nvSpPr>
        <p:spPr>
          <a:xfrm>
            <a:off x="950553" y="30632400"/>
            <a:ext cx="8041047" cy="369332"/>
          </a:xfrm>
          <a:prstGeom prst="rect">
            <a:avLst/>
          </a:prstGeom>
          <a:noFill/>
        </p:spPr>
        <p:txBody>
          <a:bodyPr wrap="none" rtlCol="0">
            <a:spAutoFit/>
          </a:bodyPr>
          <a:lstStyle/>
          <a:p>
            <a:r>
              <a:rPr lang="en-US" sz="1800" dirty="0" smtClean="0"/>
              <a:t>1.  William </a:t>
            </a:r>
            <a:r>
              <a:rPr lang="en-US" sz="1800" dirty="0"/>
              <a:t>Hartmann, “How We Localize Sound”, </a:t>
            </a:r>
            <a:r>
              <a:rPr lang="en-US" sz="1800" i="1" dirty="0"/>
              <a:t>Physics Today </a:t>
            </a:r>
            <a:r>
              <a:rPr lang="en-US" sz="1800" b="1" dirty="0"/>
              <a:t>52</a:t>
            </a:r>
            <a:r>
              <a:rPr lang="en-US" sz="1800" dirty="0"/>
              <a:t> (11) 24-29 (1999).</a:t>
            </a:r>
          </a:p>
        </p:txBody>
      </p:sp>
      <p:grpSp>
        <p:nvGrpSpPr>
          <p:cNvPr id="228" name="Group 227"/>
          <p:cNvGrpSpPr/>
          <p:nvPr/>
        </p:nvGrpSpPr>
        <p:grpSpPr>
          <a:xfrm>
            <a:off x="6324600" y="21793200"/>
            <a:ext cx="8543853" cy="6005950"/>
            <a:chOff x="7938801" y="22209836"/>
            <a:chExt cx="8543853" cy="6005950"/>
          </a:xfrm>
        </p:grpSpPr>
        <p:sp>
          <p:nvSpPr>
            <p:cNvPr id="8" name="Rectangle 7"/>
            <p:cNvSpPr/>
            <p:nvPr/>
          </p:nvSpPr>
          <p:spPr>
            <a:xfrm>
              <a:off x="9004300" y="22834600"/>
              <a:ext cx="6642100" cy="48005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7" name="Picture 226" descr="C:\Users\Eric_Hill\Documents\Research\Student Research\Acustics Lab\Plotting Data\ITD w labels grid.png"/>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938801" y="22209836"/>
              <a:ext cx="8543853" cy="6005950"/>
            </a:xfrm>
            <a:prstGeom prst="rect">
              <a:avLst/>
            </a:prstGeom>
            <a:noFill/>
            <a:ln>
              <a:noFill/>
            </a:ln>
          </p:spPr>
        </p:pic>
      </p:grpSp>
      <mc:AlternateContent xmlns:mc="http://schemas.openxmlformats.org/markup-compatibility/2006" xmlns:a14="http://schemas.microsoft.com/office/drawing/2010/main">
        <mc:Choice Requires="a14">
          <p:sp>
            <p:nvSpPr>
              <p:cNvPr id="3" name="Rectangle 2"/>
              <p:cNvSpPr/>
              <p:nvPr/>
            </p:nvSpPr>
            <p:spPr>
              <a:xfrm>
                <a:off x="985751" y="7122236"/>
                <a:ext cx="7624849" cy="7142981"/>
              </a:xfrm>
              <a:prstGeom prst="rect">
                <a:avLst/>
              </a:prstGeom>
            </p:spPr>
            <p:txBody>
              <a:bodyPr wrap="square">
                <a:spAutoFit/>
              </a:bodyPr>
              <a:lstStyle/>
              <a:p>
                <a:pPr algn="just"/>
                <a:r>
                  <a:rPr lang="en-US" sz="3600" b="1" dirty="0">
                    <a:solidFill>
                      <a:srgbClr val="7E0000"/>
                    </a:solidFill>
                  </a:rPr>
                  <a:t>The Theory</a:t>
                </a:r>
              </a:p>
              <a:p>
                <a:pPr algn="just"/>
                <a:r>
                  <a:rPr lang="en-US" sz="2400" dirty="0"/>
                  <a:t>One of the fundamentals  that students learn in any introductory physics or acoustics course is that sound is not instantaneously transmitted but travels at a finite speed.  Since few every-day experiences seem to reinforce this fact, students may be surprised that they continually use it to locate sound sources.  </a:t>
                </a:r>
              </a:p>
              <a:p>
                <a:pPr algn="just"/>
                <a:endParaRPr lang="en-US" sz="2400" dirty="0"/>
              </a:p>
              <a:p>
                <a:pPr algn="just"/>
                <a:r>
                  <a:rPr lang="en-US" sz="2400" dirty="0"/>
                  <a:t>A sound propagating from some angle, </a:t>
                </a:r>
                <a:r>
                  <a:rPr lang="en-US" sz="2400" i="1" dirty="0">
                    <a:latin typeface="Symbol" panose="05050102010706020507" pitchFamily="18" charset="2"/>
                  </a:rPr>
                  <a:t>q</a:t>
                </a:r>
                <a:r>
                  <a:rPr lang="en-US" sz="2400" dirty="0"/>
                  <a:t>, off straight-ahead will have </a:t>
                </a:r>
                <a:r>
                  <a:rPr lang="en-US" sz="2400" dirty="0">
                    <a:latin typeface="Symbol" panose="05050102010706020507" pitchFamily="18" charset="2"/>
                  </a:rPr>
                  <a:t>D</a:t>
                </a:r>
                <a:r>
                  <a:rPr lang="en-US" sz="2400" i="1" dirty="0"/>
                  <a:t>l</a:t>
                </a:r>
                <a:r>
                  <a:rPr lang="en-US" sz="2400" dirty="0"/>
                  <a:t> farther to travel to the farther ear and arrive a time </a:t>
                </a:r>
                <a:r>
                  <a:rPr lang="en-US" sz="2400" dirty="0">
                    <a:latin typeface="Symbol" panose="05050102010706020507" pitchFamily="18" charset="2"/>
                  </a:rPr>
                  <a:t>D</a:t>
                </a:r>
                <a:r>
                  <a:rPr lang="en-US" sz="2400" i="1" dirty="0"/>
                  <a:t>t</a:t>
                </a:r>
                <a:r>
                  <a:rPr lang="en-US" sz="2400" dirty="0"/>
                  <a:t> later than at the nearer ear.   An approximation that’s both simple and accurate enough for use in an introductory course is </a:t>
                </a:r>
              </a:p>
              <a:p>
                <a:pPr algn="ctr"/>
                <a14:m>
                  <m:oMath xmlns:m="http://schemas.openxmlformats.org/officeDocument/2006/math">
                    <m:r>
                      <a:rPr lang="en-US" sz="2400" i="1">
                        <a:latin typeface="Cambria Math"/>
                        <a:ea typeface="Cambria Math"/>
                      </a:rPr>
                      <m:t>∆</m:t>
                    </m:r>
                    <m:r>
                      <a:rPr lang="en-US" sz="2400" i="1">
                        <a:latin typeface="Cambria Math"/>
                        <a:ea typeface="Cambria Math"/>
                      </a:rPr>
                      <m:t>𝑡</m:t>
                    </m:r>
                    <m:r>
                      <a:rPr lang="en-US" sz="2400" i="1">
                        <a:latin typeface="Cambria Math"/>
                        <a:ea typeface="Cambria Math"/>
                      </a:rPr>
                      <m:t>=</m:t>
                    </m:r>
                    <m:f>
                      <m:fPr>
                        <m:ctrlPr>
                          <a:rPr lang="en-US" sz="2400" i="1">
                            <a:latin typeface="Cambria Math"/>
                            <a:ea typeface="Cambria Math"/>
                          </a:rPr>
                        </m:ctrlPr>
                      </m:fPr>
                      <m:num>
                        <m:r>
                          <a:rPr lang="en-US" sz="2400" i="1">
                            <a:latin typeface="Cambria Math"/>
                            <a:ea typeface="Cambria Math"/>
                          </a:rPr>
                          <m:t>∆</m:t>
                        </m:r>
                        <m:r>
                          <a:rPr lang="en-US" sz="2400" i="1">
                            <a:latin typeface="Cambria Math"/>
                            <a:ea typeface="Cambria Math"/>
                          </a:rPr>
                          <m:t>𝑙</m:t>
                        </m:r>
                      </m:num>
                      <m:den>
                        <m:sSub>
                          <m:sSubPr>
                            <m:ctrlPr>
                              <a:rPr lang="en-US" sz="2400" i="1">
                                <a:latin typeface="Cambria Math"/>
                                <a:ea typeface="Cambria Math"/>
                              </a:rPr>
                            </m:ctrlPr>
                          </m:sSubPr>
                          <m:e>
                            <m:r>
                              <a:rPr lang="en-US" sz="2400" i="1">
                                <a:latin typeface="Cambria Math"/>
                                <a:ea typeface="Cambria Math"/>
                              </a:rPr>
                              <m:t>𝑐</m:t>
                            </m:r>
                          </m:e>
                          <m:sub>
                            <m:r>
                              <a:rPr lang="en-US" sz="2400" i="1">
                                <a:latin typeface="Cambria Math"/>
                                <a:ea typeface="Cambria Math"/>
                              </a:rPr>
                              <m:t>𝑠</m:t>
                            </m:r>
                          </m:sub>
                        </m:sSub>
                      </m:den>
                    </m:f>
                    <m:r>
                      <a:rPr lang="en-US" sz="2400" i="1">
                        <a:latin typeface="Cambria Math"/>
                        <a:ea typeface="Cambria Math"/>
                      </a:rPr>
                      <m:t>≈</m:t>
                    </m:r>
                    <m:f>
                      <m:fPr>
                        <m:ctrlPr>
                          <a:rPr lang="en-US" sz="2400" i="1">
                            <a:latin typeface="Cambria Math"/>
                            <a:ea typeface="Cambria Math"/>
                          </a:rPr>
                        </m:ctrlPr>
                      </m:fPr>
                      <m:num>
                        <m:r>
                          <a:rPr lang="en-US" sz="2400" i="1">
                            <a:latin typeface="Cambria Math"/>
                            <a:ea typeface="Cambria Math"/>
                          </a:rPr>
                          <m:t>1.5</m:t>
                        </m:r>
                        <m:r>
                          <a:rPr lang="en-US" sz="2400" i="1">
                            <a:latin typeface="Cambria Math"/>
                            <a:ea typeface="Cambria Math"/>
                          </a:rPr>
                          <m:t>𝑤</m:t>
                        </m:r>
                        <m:r>
                          <a:rPr lang="en-US" sz="2400" i="1">
                            <a:latin typeface="Cambria Math"/>
                            <a:ea typeface="Cambria Math"/>
                          </a:rPr>
                          <m:t> </m:t>
                        </m:r>
                        <m:r>
                          <a:rPr lang="en-US" sz="2400" i="1">
                            <a:latin typeface="Cambria Math"/>
                            <a:ea typeface="Cambria Math"/>
                          </a:rPr>
                          <m:t>𝑠𝑖𝑛</m:t>
                        </m:r>
                        <m:r>
                          <a:rPr lang="en-US" sz="2400" i="1">
                            <a:latin typeface="Cambria Math"/>
                            <a:ea typeface="Cambria Math"/>
                          </a:rPr>
                          <m:t>𝜃</m:t>
                        </m:r>
                      </m:num>
                      <m:den>
                        <m:sSub>
                          <m:sSubPr>
                            <m:ctrlPr>
                              <a:rPr lang="en-US" sz="2400" i="1">
                                <a:latin typeface="Cambria Math"/>
                                <a:ea typeface="Cambria Math"/>
                              </a:rPr>
                            </m:ctrlPr>
                          </m:sSubPr>
                          <m:e>
                            <m:r>
                              <a:rPr lang="en-US" sz="2400" i="1">
                                <a:latin typeface="Cambria Math"/>
                                <a:ea typeface="Cambria Math"/>
                              </a:rPr>
                              <m:t>𝑐</m:t>
                            </m:r>
                          </m:e>
                          <m:sub>
                            <m:r>
                              <a:rPr lang="en-US" sz="2400" i="1">
                                <a:latin typeface="Cambria Math"/>
                                <a:ea typeface="Cambria Math"/>
                              </a:rPr>
                              <m:t>𝑠</m:t>
                            </m:r>
                          </m:sub>
                        </m:sSub>
                      </m:den>
                    </m:f>
                  </m:oMath>
                </a14:m>
                <a:r>
                  <a:rPr lang="en-US" sz="2400" dirty="0"/>
                  <a:t> .</a:t>
                </a:r>
                <a:r>
                  <a:rPr lang="en-US" sz="2400" baseline="30000" dirty="0"/>
                  <a:t>1</a:t>
                </a:r>
                <a:r>
                  <a:rPr lang="en-US" sz="2400" dirty="0"/>
                  <a:t> </a:t>
                </a:r>
              </a:p>
              <a:p>
                <a:pPr algn="just"/>
                <a:endParaRPr lang="en-US" sz="2400" dirty="0"/>
              </a:p>
              <a:p>
                <a:pPr algn="just"/>
                <a:r>
                  <a:rPr lang="en-US" sz="2400" dirty="0"/>
                  <a:t>The auditory system is sensitive to the small time difference between when the same part of a sound wave reaches one ear and then the other ear.</a:t>
                </a:r>
              </a:p>
            </p:txBody>
          </p:sp>
        </mc:Choice>
        <mc:Fallback xmlns="">
          <p:sp>
            <p:nvSpPr>
              <p:cNvPr id="3" name="Rectangle 2"/>
              <p:cNvSpPr>
                <a:spLocks noRot="1" noChangeAspect="1" noMove="1" noResize="1" noEditPoints="1" noAdjustHandles="1" noChangeArrowheads="1" noChangeShapeType="1" noTextEdit="1"/>
              </p:cNvSpPr>
              <p:nvPr/>
            </p:nvSpPr>
            <p:spPr>
              <a:xfrm>
                <a:off x="985751" y="7122236"/>
                <a:ext cx="7624849" cy="7142981"/>
              </a:xfrm>
              <a:prstGeom prst="rect">
                <a:avLst/>
              </a:prstGeom>
              <a:blipFill rotWithShape="1">
                <a:blip r:embed="rId4"/>
                <a:stretch>
                  <a:fillRect l="-2478" t="-1280" r="-1199" b="-939"/>
                </a:stretch>
              </a:blipFill>
            </p:spPr>
            <p:txBody>
              <a:bodyPr/>
              <a:lstStyle/>
              <a:p>
                <a:r>
                  <a:rPr lang="en-US">
                    <a:noFill/>
                  </a:rPr>
                  <a:t> </a:t>
                </a:r>
              </a:p>
            </p:txBody>
          </p:sp>
        </mc:Fallback>
      </mc:AlternateContent>
      <p:sp>
        <p:nvSpPr>
          <p:cNvPr id="5" name="Rectangle 4"/>
          <p:cNvSpPr/>
          <p:nvPr/>
        </p:nvSpPr>
        <p:spPr>
          <a:xfrm>
            <a:off x="6781800" y="14401800"/>
            <a:ext cx="7225833" cy="7294305"/>
          </a:xfrm>
          <a:prstGeom prst="rect">
            <a:avLst/>
          </a:prstGeom>
        </p:spPr>
        <p:txBody>
          <a:bodyPr wrap="square">
            <a:spAutoFit/>
          </a:bodyPr>
          <a:lstStyle/>
          <a:p>
            <a:pPr algn="just"/>
            <a:r>
              <a:rPr lang="en-US" sz="3600" b="1" dirty="0">
                <a:solidFill>
                  <a:srgbClr val="7E0000"/>
                </a:solidFill>
              </a:rPr>
              <a:t>The </a:t>
            </a:r>
            <a:r>
              <a:rPr lang="en-US" sz="3600" b="1" dirty="0" smtClean="0">
                <a:solidFill>
                  <a:srgbClr val="7E0000"/>
                </a:solidFill>
              </a:rPr>
              <a:t>Exercise</a:t>
            </a:r>
            <a:endParaRPr lang="en-US" sz="3600" b="1" dirty="0">
              <a:solidFill>
                <a:srgbClr val="7E0000"/>
              </a:solidFill>
            </a:endParaRPr>
          </a:p>
          <a:p>
            <a:pPr algn="just"/>
            <a:r>
              <a:rPr lang="en-US" sz="2400" dirty="0"/>
              <a:t>In our lab, students first qualitatively experience the effect of ITD by applying Audacity’s “Dual Tape Deck” plugin which slowly oscillates the time lag between two channels of an audio track that they listen to with headphones.  They strongly perceive that the sound source is panning around their heads. </a:t>
            </a:r>
            <a:endParaRPr lang="en-US" sz="2400" dirty="0" smtClean="0"/>
          </a:p>
          <a:p>
            <a:pPr algn="just"/>
            <a:endParaRPr lang="en-US" sz="2400" dirty="0"/>
          </a:p>
          <a:p>
            <a:pPr algn="just"/>
            <a:r>
              <a:rPr lang="en-US" sz="2400" dirty="0"/>
              <a:t>For a more systematic experiment,  ‘experimenter’ students </a:t>
            </a:r>
            <a:r>
              <a:rPr lang="en-US" sz="2400" dirty="0" smtClean="0"/>
              <a:t>use </a:t>
            </a:r>
            <a:r>
              <a:rPr lang="en-US" sz="2400" dirty="0"/>
              <a:t>the equation to determine appropriate time delays for different source angles, and  </a:t>
            </a:r>
            <a:r>
              <a:rPr lang="en-US" sz="2400" dirty="0" smtClean="0"/>
              <a:t>apply </a:t>
            </a:r>
            <a:r>
              <a:rPr lang="en-US" sz="2400" dirty="0"/>
              <a:t>each delay </a:t>
            </a:r>
            <a:r>
              <a:rPr lang="en-US" sz="2400" dirty="0" smtClean="0"/>
              <a:t>to </a:t>
            </a:r>
            <a:r>
              <a:rPr lang="en-US" sz="2400" dirty="0"/>
              <a:t>an audio track in Audacity while  ‘subject’ students </a:t>
            </a:r>
            <a:r>
              <a:rPr lang="en-US" sz="2400" dirty="0" smtClean="0"/>
              <a:t>listen.  In </a:t>
            </a:r>
            <a:r>
              <a:rPr lang="en-US" sz="2400" dirty="0"/>
              <a:t>the spirit of keeping the procedure simple rather than obtaining research-quality results, the </a:t>
            </a:r>
            <a:r>
              <a:rPr lang="en-US" sz="2400" dirty="0" smtClean="0"/>
              <a:t>subjects point </a:t>
            </a:r>
            <a:r>
              <a:rPr lang="en-US" sz="2400" dirty="0"/>
              <a:t>in the direction the sound seems to come from while another student holds a protractor over the subject’s head, aligned ear-to-ear, and runs a string from its origin to the subject’s </a:t>
            </a:r>
            <a:r>
              <a:rPr lang="en-US" sz="2400" dirty="0" smtClean="0"/>
              <a:t>pointing hand</a:t>
            </a:r>
            <a:r>
              <a:rPr lang="en-US" sz="2400" dirty="0"/>
              <a:t>. </a:t>
            </a:r>
          </a:p>
          <a:p>
            <a:pPr algn="just"/>
            <a:endParaRPr lang="en-US" sz="2400" dirty="0"/>
          </a:p>
        </p:txBody>
      </p:sp>
      <p:sp>
        <p:nvSpPr>
          <p:cNvPr id="6" name="Rectangle 5"/>
          <p:cNvSpPr/>
          <p:nvPr/>
        </p:nvSpPr>
        <p:spPr>
          <a:xfrm>
            <a:off x="1058451" y="21640800"/>
            <a:ext cx="5647149" cy="6186309"/>
          </a:xfrm>
          <a:prstGeom prst="rect">
            <a:avLst/>
          </a:prstGeom>
        </p:spPr>
        <p:txBody>
          <a:bodyPr wrap="square">
            <a:spAutoFit/>
          </a:bodyPr>
          <a:lstStyle/>
          <a:p>
            <a:pPr algn="just"/>
            <a:r>
              <a:rPr lang="en-US" sz="3600" b="1" dirty="0" smtClean="0">
                <a:solidFill>
                  <a:srgbClr val="7E0000"/>
                </a:solidFill>
              </a:rPr>
              <a:t>The Results</a:t>
            </a:r>
          </a:p>
          <a:p>
            <a:pPr algn="just"/>
            <a:r>
              <a:rPr lang="en-US" sz="2400" dirty="0" smtClean="0"/>
              <a:t>Given </a:t>
            </a:r>
            <a:r>
              <a:rPr lang="en-US" sz="2400" dirty="0"/>
              <a:t>the experiment’s simplicity, it’s impressive how consistent the sample data </a:t>
            </a:r>
            <a:r>
              <a:rPr lang="en-US" sz="2400" dirty="0" smtClean="0"/>
              <a:t>is </a:t>
            </a:r>
            <a:r>
              <a:rPr lang="en-US" sz="2400" dirty="0"/>
              <a:t>with the ideal (a slope of 1 and an intercept of 0.)  Since the data </a:t>
            </a:r>
            <a:r>
              <a:rPr lang="en-US" sz="2400" dirty="0" smtClean="0"/>
              <a:t>points </a:t>
            </a:r>
            <a:r>
              <a:rPr lang="en-US" sz="2400" dirty="0" smtClean="0"/>
              <a:t>are </a:t>
            </a:r>
            <a:r>
              <a:rPr lang="en-US" sz="2400" dirty="0"/>
              <a:t>averages for roughly fifteen test subjects (the number varied slightly from one angle to </a:t>
            </a:r>
            <a:r>
              <a:rPr lang="en-US" sz="2400" dirty="0" smtClean="0"/>
              <a:t>another since experimenters were free to choose any </a:t>
            </a:r>
            <a:r>
              <a:rPr lang="en-US" sz="2400" dirty="0" smtClean="0"/>
              <a:t>eight angles), </a:t>
            </a:r>
            <a:r>
              <a:rPr lang="en-US" sz="2400" dirty="0"/>
              <a:t>the individual student’s experience is somewhat </a:t>
            </a:r>
            <a:r>
              <a:rPr lang="en-US" sz="2400" dirty="0" smtClean="0"/>
              <a:t>obscured in the plot.  </a:t>
            </a:r>
            <a:r>
              <a:rPr lang="en-US" sz="2400" dirty="0"/>
              <a:t>An individual subject’s perceptions were generally within 10 to 15° of their experimenters’ predictions, though it was not uncommon for one or two of the eight angles that they tested to be perceived well outside that </a:t>
            </a:r>
            <a:r>
              <a:rPr lang="en-US" sz="2400" dirty="0" smtClean="0"/>
              <a:t>margin.  </a:t>
            </a:r>
            <a:endParaRPr lang="en-US" sz="2400" dirty="0"/>
          </a:p>
        </p:txBody>
      </p:sp>
      <p:sp>
        <p:nvSpPr>
          <p:cNvPr id="7" name="TextBox 6"/>
          <p:cNvSpPr txBox="1"/>
          <p:nvPr/>
        </p:nvSpPr>
        <p:spPr>
          <a:xfrm>
            <a:off x="1058450" y="27889200"/>
            <a:ext cx="12949183" cy="2308324"/>
          </a:xfrm>
          <a:prstGeom prst="rect">
            <a:avLst/>
          </a:prstGeom>
          <a:noFill/>
        </p:spPr>
        <p:txBody>
          <a:bodyPr wrap="square" rtlCol="0">
            <a:spAutoFit/>
          </a:bodyPr>
          <a:lstStyle/>
          <a:p>
            <a:pPr algn="just"/>
            <a:r>
              <a:rPr lang="en-US" sz="2400" dirty="0" smtClean="0"/>
              <a:t>These results were obtained when students listened to an audiobook. </a:t>
            </a:r>
            <a:r>
              <a:rPr lang="en-US" sz="2400" dirty="0"/>
              <a:t>With the sound file’s rapidly changing waveform, as the reader moves form “once” to “upon” and “a time”, it may not be surprising that the brain can detect the time lag between when each new sound arrives one ear and then the other.  It is more </a:t>
            </a:r>
            <a:r>
              <a:rPr lang="en-US" sz="2400" dirty="0" smtClean="0"/>
              <a:t>surprising that </a:t>
            </a:r>
            <a:r>
              <a:rPr lang="en-US" sz="2400" dirty="0"/>
              <a:t>the ITD cue is evident, albeit weaker, for sustained pure tones as </a:t>
            </a:r>
            <a:r>
              <a:rPr lang="en-US" sz="2400" dirty="0" smtClean="0"/>
              <a:t>well, as long as the wavelength is significantly longer than distance between </a:t>
            </a:r>
            <a:r>
              <a:rPr lang="en-US" sz="2400" dirty="0" smtClean="0"/>
              <a:t>ears; this demonstrates that we are sensitive to the sound wave’s phase difference between the two ears. </a:t>
            </a:r>
            <a:endParaRPr lang="en-US" sz="2400" dirty="0"/>
          </a:p>
        </p:txBody>
      </p:sp>
      <p:sp>
        <p:nvSpPr>
          <p:cNvPr id="229" name="TextBox 490"/>
          <p:cNvSpPr txBox="1">
            <a:spLocks noChangeArrowheads="1"/>
          </p:cNvSpPr>
          <p:nvPr/>
        </p:nvSpPr>
        <p:spPr bwMode="auto">
          <a:xfrm>
            <a:off x="17449800" y="6307757"/>
            <a:ext cx="8839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n-US" altLang="en-US" sz="4000" b="1" dirty="0" err="1">
                <a:solidFill>
                  <a:srgbClr val="7E0000"/>
                </a:solidFill>
              </a:rPr>
              <a:t>Interaural</a:t>
            </a:r>
            <a:r>
              <a:rPr lang="en-US" altLang="en-US" sz="4000" b="1" dirty="0">
                <a:solidFill>
                  <a:srgbClr val="7E0000"/>
                </a:solidFill>
              </a:rPr>
              <a:t> </a:t>
            </a:r>
            <a:r>
              <a:rPr lang="en-US" altLang="en-US" sz="4000" b="1" dirty="0" smtClean="0">
                <a:solidFill>
                  <a:srgbClr val="7E0000"/>
                </a:solidFill>
              </a:rPr>
              <a:t>Level Difference (ILD)</a:t>
            </a:r>
            <a:endParaRPr lang="en-US" altLang="en-US" sz="4000" b="1" dirty="0">
              <a:solidFill>
                <a:srgbClr val="7E0000"/>
              </a:solidFill>
            </a:endParaRPr>
          </a:p>
        </p:txBody>
      </p:sp>
      <mc:AlternateContent xmlns:mc="http://schemas.openxmlformats.org/markup-compatibility/2006">
        <mc:Choice xmlns:a14="http://schemas.microsoft.com/office/drawing/2010/main" Requires="a14">
          <p:sp>
            <p:nvSpPr>
              <p:cNvPr id="232" name="Rectangle 231"/>
              <p:cNvSpPr/>
              <p:nvPr/>
            </p:nvSpPr>
            <p:spPr>
              <a:xfrm>
                <a:off x="15468600" y="7230815"/>
                <a:ext cx="13054455" cy="23876921"/>
              </a:xfrm>
              <a:prstGeom prst="rect">
                <a:avLst/>
              </a:prstGeom>
            </p:spPr>
            <p:txBody>
              <a:bodyPr wrap="square">
                <a:spAutoFit/>
              </a:bodyPr>
              <a:lstStyle/>
              <a:p>
                <a:pPr algn="just"/>
                <a:r>
                  <a:rPr lang="en-US" sz="3600" b="1" dirty="0" smtClean="0">
                    <a:solidFill>
                      <a:srgbClr val="7E0000"/>
                    </a:solidFill>
                  </a:rPr>
                  <a:t>The Theory</a:t>
                </a:r>
              </a:p>
              <a:p>
                <a:pPr algn="just"/>
                <a:r>
                  <a:rPr lang="en-US" sz="2400" dirty="0" smtClean="0"/>
                  <a:t>While the </a:t>
                </a:r>
                <a:r>
                  <a:rPr lang="en-US" sz="2400" dirty="0" err="1" smtClean="0"/>
                  <a:t>Interaural</a:t>
                </a:r>
                <a:r>
                  <a:rPr lang="en-US" sz="2400" dirty="0" smtClean="0"/>
                  <a:t> </a:t>
                </a:r>
                <a:r>
                  <a:rPr lang="en-US" sz="2400" i="1" dirty="0" smtClean="0"/>
                  <a:t>Time </a:t>
                </a:r>
                <a:r>
                  <a:rPr lang="en-US" sz="2400" dirty="0" smtClean="0"/>
                  <a:t>Difference cue works only for  sounds with wavelengths </a:t>
                </a:r>
                <a:r>
                  <a:rPr lang="en-US" sz="2400" i="1" dirty="0" smtClean="0"/>
                  <a:t>larger</a:t>
                </a:r>
                <a:r>
                  <a:rPr lang="en-US" sz="2400" dirty="0" smtClean="0"/>
                  <a:t> than the width of the head, the </a:t>
                </a:r>
                <a:r>
                  <a:rPr lang="en-US" sz="2400" dirty="0" err="1" smtClean="0"/>
                  <a:t>Interaural</a:t>
                </a:r>
                <a:r>
                  <a:rPr lang="en-US" sz="2400" dirty="0" smtClean="0"/>
                  <a:t> </a:t>
                </a:r>
                <a:r>
                  <a:rPr lang="en-US" sz="2400" i="1" dirty="0" smtClean="0"/>
                  <a:t>Level </a:t>
                </a:r>
                <a:r>
                  <a:rPr lang="en-US" sz="2400" dirty="0" smtClean="0"/>
                  <a:t>Difference works only for sounds with wavelengths </a:t>
                </a:r>
                <a:r>
                  <a:rPr lang="en-US" sz="2400" i="1" dirty="0" smtClean="0"/>
                  <a:t>smaller </a:t>
                </a:r>
                <a:r>
                  <a:rPr lang="en-US" sz="2400" dirty="0" smtClean="0"/>
                  <a:t>than the width of the head.  It depends upon the fundamental wave behavior of diffraction.  According to the familiar relation,</a:t>
                </a:r>
                <a:endParaRPr lang="en-US" sz="2400" dirty="0"/>
              </a:p>
              <a:p>
                <a:pPr algn="just"/>
                <a14:m>
                  <m:oMathPara xmlns:m="http://schemas.openxmlformats.org/officeDocument/2006/math">
                    <m:oMathParaPr>
                      <m:jc m:val="centerGroup"/>
                    </m:oMathParaPr>
                    <m:oMath xmlns:m="http://schemas.openxmlformats.org/officeDocument/2006/math">
                      <m:f>
                        <m:fPr>
                          <m:ctrlPr>
                            <a:rPr lang="en-US" sz="2400" i="1">
                              <a:latin typeface="Cambria Math"/>
                              <a:ea typeface="Cambria Math"/>
                            </a:rPr>
                          </m:ctrlPr>
                        </m:fPr>
                        <m:num>
                          <m:r>
                            <a:rPr lang="en-US" sz="2400" i="1" smtClean="0">
                              <a:latin typeface="Cambria Math"/>
                              <a:ea typeface="Cambria Math"/>
                            </a:rPr>
                            <m:t>𝜆</m:t>
                          </m:r>
                        </m:num>
                        <m:den>
                          <m:r>
                            <a:rPr lang="en-US" sz="2400" b="0" i="1" smtClean="0">
                              <a:latin typeface="Cambria Math"/>
                              <a:ea typeface="Cambria Math"/>
                            </a:rPr>
                            <m:t>𝑤</m:t>
                          </m:r>
                        </m:den>
                      </m:f>
                      <m:r>
                        <a:rPr lang="en-US" sz="2400" b="0" i="1" smtClean="0">
                          <a:latin typeface="Cambria Math"/>
                          <a:ea typeface="Cambria Math"/>
                        </a:rPr>
                        <m:t>=</m:t>
                      </m:r>
                      <m:r>
                        <a:rPr lang="en-US" sz="2400" b="0" i="1" smtClean="0">
                          <a:latin typeface="Cambria Math"/>
                          <a:ea typeface="Cambria Math"/>
                        </a:rPr>
                        <m:t>𝑠𝑖𝑛</m:t>
                      </m:r>
                      <m:r>
                        <a:rPr lang="en-US" sz="2400" b="0" i="1" smtClean="0">
                          <a:latin typeface="Cambria Math"/>
                          <a:ea typeface="Cambria Math"/>
                        </a:rPr>
                        <m:t>𝜙</m:t>
                      </m:r>
                      <m:r>
                        <a:rPr lang="en-US" sz="2400" b="0" i="1" smtClean="0">
                          <a:latin typeface="Cambria Math"/>
                          <a:ea typeface="Cambria Math"/>
                        </a:rPr>
                        <m:t>,</m:t>
                      </m:r>
                    </m:oMath>
                  </m:oMathPara>
                </a14:m>
                <a:endParaRPr lang="en-US" sz="2400" dirty="0"/>
              </a:p>
              <a:p>
                <a:pPr algn="just"/>
                <a:r>
                  <a:rPr lang="en-US" sz="2400" dirty="0" smtClean="0"/>
                  <a:t>when the wavelength, </a:t>
                </a:r>
                <a:r>
                  <a:rPr lang="en-US" sz="2400" i="1" dirty="0" smtClean="0">
                    <a:latin typeface="Symbol" panose="05050102010706020507" pitchFamily="18" charset="2"/>
                  </a:rPr>
                  <a:t>l</a:t>
                </a:r>
                <a:r>
                  <a:rPr lang="en-US" sz="2400" dirty="0" smtClean="0"/>
                  <a:t>, is much smaller than the width, </a:t>
                </a:r>
                <a:r>
                  <a:rPr lang="en-US" sz="2400" i="1" dirty="0" smtClean="0"/>
                  <a:t>w</a:t>
                </a:r>
                <a:r>
                  <a:rPr lang="en-US" sz="2400" dirty="0" smtClean="0"/>
                  <a:t>, of an obstacle, the diffraction angle, </a:t>
                </a:r>
                <a:r>
                  <a:rPr lang="en-US" sz="2400" dirty="0" smtClean="0">
                    <a:latin typeface="Symbol" panose="05050102010706020507" pitchFamily="18" charset="2"/>
                  </a:rPr>
                  <a:t>f</a:t>
                </a:r>
                <a:r>
                  <a:rPr lang="en-US" sz="2400" dirty="0" smtClean="0"/>
                  <a:t>, is nearly zero.  So high-pitched (short-wavelength) sound propagating from </a:t>
                </a:r>
                <a:r>
                  <a:rPr lang="en-US" sz="2400" dirty="0" smtClean="0"/>
                  <a:t>the</a:t>
                </a:r>
                <a:r>
                  <a:rPr lang="en-US" sz="2400" dirty="0" smtClean="0"/>
                  <a:t> </a:t>
                </a:r>
                <a:r>
                  <a:rPr lang="en-US" sz="2400" dirty="0" smtClean="0"/>
                  <a:t>left </a:t>
                </a:r>
                <a:r>
                  <a:rPr lang="en-US" sz="2400" dirty="0" smtClean="0"/>
                  <a:t>weakly diffracts around the head is considerably </a:t>
                </a:r>
                <a:r>
                  <a:rPr lang="en-US" sz="2400" dirty="0" smtClean="0"/>
                  <a:t>quieter at </a:t>
                </a:r>
                <a:r>
                  <a:rPr lang="en-US" sz="2400" dirty="0" smtClean="0"/>
                  <a:t>the </a:t>
                </a:r>
                <a:r>
                  <a:rPr lang="en-US" sz="2400" dirty="0" smtClean="0"/>
                  <a:t>right ear.</a:t>
                </a:r>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r>
                  <a:rPr lang="en-US" sz="2400" dirty="0" smtClean="0"/>
                  <a:t>While diffraction is easily demonstrated and visualized (for example, with wave tanks), ILD involves another effect that students may find harder to relate to – that complex sounds can be resolved into pure-tone components.  </a:t>
                </a:r>
                <a:r>
                  <a:rPr lang="en-US" sz="2400" dirty="0" smtClean="0"/>
                  <a:t>So a complex sound, like a note played on a saxophone, has longer- and shorter-wavelength components which diffract more and less effectively.  the </a:t>
                </a:r>
                <a:r>
                  <a:rPr lang="en-US" sz="2400" dirty="0" smtClean="0"/>
                  <a:t>source-facing ear hears a ‘brighter’ complex sound while the ‘shaded’ </a:t>
                </a:r>
                <a:r>
                  <a:rPr lang="en-US" sz="2400" dirty="0"/>
                  <a:t>e</a:t>
                </a:r>
                <a:r>
                  <a:rPr lang="en-US" sz="2400" dirty="0" smtClean="0"/>
                  <a:t>ar </a:t>
                </a:r>
                <a:r>
                  <a:rPr lang="en-US" sz="2400" dirty="0" smtClean="0"/>
                  <a:t>hears a ‘darker’ sound </a:t>
                </a:r>
                <a:r>
                  <a:rPr lang="en-US" sz="2400" dirty="0"/>
                  <a:t> </a:t>
                </a:r>
                <a:r>
                  <a:rPr lang="en-US" sz="2400" dirty="0" smtClean="0"/>
                  <a:t>in</a:t>
                </a:r>
                <a:r>
                  <a:rPr lang="en-US" sz="2400" dirty="0" smtClean="0"/>
                  <a:t> which </a:t>
                </a:r>
                <a:r>
                  <a:rPr lang="en-US" sz="2400" dirty="0" smtClean="0"/>
                  <a:t>the high-frequencies have been diminished.  This bright-dark difference provides a cue to the  direction to the source. </a:t>
                </a:r>
              </a:p>
              <a:p>
                <a:pPr algn="just"/>
                <a:endParaRPr lang="en-US" sz="2400" dirty="0" smtClean="0"/>
              </a:p>
              <a:p>
                <a:pPr algn="just"/>
                <a:endParaRPr lang="en-US" sz="2400" dirty="0"/>
              </a:p>
              <a:p>
                <a:pPr algn="just"/>
                <a:r>
                  <a:rPr lang="en-US" sz="3600" b="1" dirty="0" smtClean="0">
                    <a:solidFill>
                      <a:srgbClr val="7E0000"/>
                    </a:solidFill>
                  </a:rPr>
                  <a:t>The Exercise</a:t>
                </a:r>
              </a:p>
              <a:p>
                <a:pPr algn="just"/>
                <a:r>
                  <a:rPr lang="en-US" sz="2400" dirty="0" smtClean="0"/>
                  <a:t>Drawing from a Head-Related Transfer Function (HRTF) database,</a:t>
                </a:r>
                <a:r>
                  <a:rPr lang="en-US" sz="2400" baseline="30000" dirty="0" smtClean="0"/>
                  <a:t>2</a:t>
                </a:r>
                <a:r>
                  <a:rPr lang="en-US" sz="2400" dirty="0" smtClean="0"/>
                  <a:t> we pre-set left- and right-channel equalizers in Audacity to  simulate the effect of a source  at ±10°, 45°, 90° .  The ‘experimenter’ students applied these (or no preset for 0°) and the ‘subjects’ indicated the perceived direction of the source as  they had done for the ITD.</a:t>
                </a:r>
              </a:p>
              <a:p>
                <a:pPr algn="just"/>
                <a:endParaRPr lang="en-US" sz="2400" dirty="0" smtClean="0"/>
              </a:p>
              <a:p>
                <a:pPr algn="just"/>
                <a:endParaRPr lang="en-US" sz="2400" dirty="0"/>
              </a:p>
              <a:p>
                <a:pPr algn="just"/>
                <a:r>
                  <a:rPr lang="en-US" sz="3600" b="1" dirty="0" smtClean="0">
                    <a:solidFill>
                      <a:srgbClr val="7E0000"/>
                    </a:solidFill>
                  </a:rPr>
                  <a:t>The Results</a:t>
                </a:r>
                <a:endParaRPr lang="en-US" sz="3600" b="1" dirty="0">
                  <a:solidFill>
                    <a:srgbClr val="7E0000"/>
                  </a:solidFill>
                </a:endParaRPr>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a:p>
              <a:p>
                <a:pPr algn="just"/>
                <a:r>
                  <a:rPr lang="en-US" sz="2400" dirty="0"/>
                  <a:t>Comparing the data’s scatter and </a:t>
                </a:r>
                <a:r>
                  <a:rPr lang="en-US" sz="2400" dirty="0" smtClean="0"/>
                  <a:t>the fit </a:t>
                </a:r>
                <a:r>
                  <a:rPr lang="en-US" sz="2400" dirty="0"/>
                  <a:t>parameters </a:t>
                </a:r>
                <a:r>
                  <a:rPr lang="en-US" sz="2400" dirty="0" smtClean="0"/>
                  <a:t>for the ILD with </a:t>
                </a:r>
                <a:r>
                  <a:rPr lang="en-US" sz="2400" dirty="0"/>
                  <a:t>those </a:t>
                </a:r>
                <a:r>
                  <a:rPr lang="en-US" sz="2400" dirty="0" smtClean="0"/>
                  <a:t>for the ITD correctly suggests </a:t>
                </a:r>
                <a:r>
                  <a:rPr lang="en-US" sz="2400" dirty="0"/>
                  <a:t>that students had a harder time locating a sound’s source </a:t>
                </a:r>
                <a:r>
                  <a:rPr lang="en-US" sz="2400" dirty="0" smtClean="0"/>
                  <a:t>using just ILD </a:t>
                </a:r>
                <a:r>
                  <a:rPr lang="en-US" sz="2400" dirty="0"/>
                  <a:t>than they </a:t>
                </a:r>
                <a:r>
                  <a:rPr lang="en-US" sz="2400" dirty="0" smtClean="0"/>
                  <a:t>did using just </a:t>
                </a:r>
                <a:r>
                  <a:rPr lang="en-US" sz="2400" dirty="0"/>
                  <a:t>ITD.  Better results could be obtained if personalized HRTF’s were used for each test subject (subtle differences in </a:t>
                </a:r>
                <a:r>
                  <a:rPr lang="en-US" sz="2400" dirty="0" smtClean="0"/>
                  <a:t>anatomy </a:t>
                </a:r>
                <a:r>
                  <a:rPr lang="en-US" sz="2400" dirty="0"/>
                  <a:t>lead to individualized HRTF’s), but creating those is beyond the scope of an introductory acoustics lab.  As with our ITD experiment, the results that our ILD procedure can obtain are sufficient for demonstrating to students the nature of the ILD localization cue, especially if the instructor plots the class’s composite </a:t>
                </a:r>
                <a:r>
                  <a:rPr lang="en-US" sz="2400" dirty="0" smtClean="0"/>
                  <a:t>results </a:t>
                </a:r>
                <a:r>
                  <a:rPr lang="en-US" sz="2400" dirty="0"/>
                  <a:t>at the end of the lab exercise.   </a:t>
                </a:r>
              </a:p>
            </p:txBody>
          </p:sp>
        </mc:Choice>
        <mc:Fallback>
          <p:sp>
            <p:nvSpPr>
              <p:cNvPr id="232" name="Rectangle 231"/>
              <p:cNvSpPr>
                <a:spLocks noRot="1" noChangeAspect="1" noMove="1" noResize="1" noEditPoints="1" noAdjustHandles="1" noChangeArrowheads="1" noChangeShapeType="1" noTextEdit="1"/>
              </p:cNvSpPr>
              <p:nvPr/>
            </p:nvSpPr>
            <p:spPr>
              <a:xfrm>
                <a:off x="15468600" y="7230815"/>
                <a:ext cx="13054455" cy="23876921"/>
              </a:xfrm>
              <a:prstGeom prst="rect">
                <a:avLst/>
              </a:prstGeom>
              <a:blipFill rotWithShape="1">
                <a:blip r:embed="rId5"/>
                <a:stretch>
                  <a:fillRect l="-1448" t="-383" r="-701"/>
                </a:stretch>
              </a:blipFill>
            </p:spPr>
            <p:txBody>
              <a:bodyPr/>
              <a:lstStyle/>
              <a:p>
                <a:r>
                  <a:rPr lang="en-US">
                    <a:noFill/>
                  </a:rPr>
                  <a:t> </a:t>
                </a:r>
              </a:p>
            </p:txBody>
          </p:sp>
        </mc:Fallback>
      </mc:AlternateContent>
      <p:pic>
        <p:nvPicPr>
          <p:cNvPr id="235" name="Picture 234"/>
          <p:cNvPicPr/>
          <p:nvPr/>
        </p:nvPicPr>
        <p:blipFill>
          <a:blip r:embed="rId6" cstate="print">
            <a:duotone>
              <a:prstClr val="black"/>
              <a:schemeClr val="accent1">
                <a:tint val="45000"/>
                <a:satMod val="400000"/>
              </a:schemeClr>
            </a:duotone>
            <a:extLst>
              <a:ext uri="{28A0092B-C50C-407E-A947-70E740481C1C}">
                <a14:useLocalDpi xmlns:a14="http://schemas.microsoft.com/office/drawing/2010/main" val="0"/>
              </a:ext>
            </a:extLst>
          </a:blip>
          <a:srcRect l="35369" t="17735" r="38923" b="30021"/>
          <a:stretch>
            <a:fillRect/>
          </a:stretch>
        </p:blipFill>
        <p:spPr bwMode="auto">
          <a:xfrm rot="5400000">
            <a:off x="19346948" y="9790354"/>
            <a:ext cx="5020649" cy="7644255"/>
          </a:xfrm>
          <a:prstGeom prst="rect">
            <a:avLst/>
          </a:prstGeom>
          <a:noFill/>
          <a:ln w="9525">
            <a:noFill/>
            <a:miter lim="800000"/>
            <a:headEnd/>
            <a:tailEnd/>
          </a:ln>
        </p:spPr>
      </p:pic>
      <p:grpSp>
        <p:nvGrpSpPr>
          <p:cNvPr id="234" name="Group 233"/>
          <p:cNvGrpSpPr>
            <a:grpSpLocks/>
          </p:cNvGrpSpPr>
          <p:nvPr/>
        </p:nvGrpSpPr>
        <p:grpSpPr bwMode="auto">
          <a:xfrm>
            <a:off x="18797937" y="12448754"/>
            <a:ext cx="1852263" cy="2141082"/>
            <a:chOff x="6100" y="3571"/>
            <a:chExt cx="1164" cy="1346"/>
          </a:xfrm>
        </p:grpSpPr>
        <p:sp>
          <p:nvSpPr>
            <p:cNvPr id="236" name="Oval 235"/>
            <p:cNvSpPr>
              <a:spLocks noChangeArrowheads="1"/>
            </p:cNvSpPr>
            <p:nvPr/>
          </p:nvSpPr>
          <p:spPr bwMode="auto">
            <a:xfrm rot="21505422">
              <a:off x="6491" y="3571"/>
              <a:ext cx="432" cy="876"/>
            </a:xfrm>
            <a:prstGeom prst="ellipse">
              <a:avLst/>
            </a:prstGeom>
            <a:solidFill>
              <a:srgbClr val="FFCC99"/>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37" name="Oval 236"/>
            <p:cNvSpPr>
              <a:spLocks noChangeArrowheads="1"/>
            </p:cNvSpPr>
            <p:nvPr/>
          </p:nvSpPr>
          <p:spPr bwMode="auto">
            <a:xfrm rot="21571512">
              <a:off x="6100" y="4198"/>
              <a:ext cx="200" cy="309"/>
            </a:xfrm>
            <a:prstGeom prst="ellipse">
              <a:avLst/>
            </a:prstGeom>
            <a:solidFill>
              <a:srgbClr val="FFCC99"/>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38" name="Oval 237"/>
            <p:cNvSpPr>
              <a:spLocks noChangeArrowheads="1"/>
            </p:cNvSpPr>
            <p:nvPr/>
          </p:nvSpPr>
          <p:spPr bwMode="auto">
            <a:xfrm rot="21571512">
              <a:off x="7064" y="4171"/>
              <a:ext cx="200" cy="308"/>
            </a:xfrm>
            <a:prstGeom prst="ellipse">
              <a:avLst/>
            </a:prstGeom>
            <a:solidFill>
              <a:srgbClr val="FFCC99"/>
            </a:soli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39" name="Oval 238"/>
            <p:cNvSpPr>
              <a:spLocks noChangeArrowheads="1"/>
            </p:cNvSpPr>
            <p:nvPr/>
          </p:nvSpPr>
          <p:spPr bwMode="auto">
            <a:xfrm rot="21571512">
              <a:off x="6194" y="3679"/>
              <a:ext cx="985" cy="1210"/>
            </a:xfrm>
            <a:prstGeom prst="ellipse">
              <a:avLst/>
            </a:prstGeom>
            <a:gradFill rotWithShape="0">
              <a:gsLst>
                <a:gs pos="0">
                  <a:srgbClr val="FFCC99"/>
                </a:gs>
                <a:gs pos="100000">
                  <a:srgbClr val="FFCC99">
                    <a:gamma/>
                    <a:shade val="60000"/>
                    <a:invGamma/>
                  </a:srgbClr>
                </a:gs>
              </a:gsLst>
              <a:lin ang="5400000" scaled="1"/>
            </a:gradFill>
            <a:ln w="9525">
              <a:solidFill>
                <a:srgbClr val="000000"/>
              </a:solidFill>
              <a:round/>
              <a:headEnd/>
              <a:tailEnd/>
            </a:ln>
          </p:spPr>
          <p:txBody>
            <a:bodyPr rot="0" vert="horz" wrap="square" lIns="91440" tIns="45720" rIns="91440" bIns="45720" anchor="t" anchorCtr="0" upright="1">
              <a:noAutofit/>
            </a:bodyPr>
            <a:lstStyle/>
            <a:p>
              <a:endParaRPr lang="en-US"/>
            </a:p>
          </p:txBody>
        </p:sp>
        <p:sp>
          <p:nvSpPr>
            <p:cNvPr id="240" name="Oval 239"/>
            <p:cNvSpPr>
              <a:spLocks noChangeArrowheads="1"/>
            </p:cNvSpPr>
            <p:nvPr/>
          </p:nvSpPr>
          <p:spPr bwMode="auto">
            <a:xfrm rot="21571512">
              <a:off x="6195" y="3921"/>
              <a:ext cx="985" cy="996"/>
            </a:xfrm>
            <a:prstGeom prst="ellipse">
              <a:avLst/>
            </a:prstGeom>
            <a:gradFill rotWithShape="0">
              <a:gsLst>
                <a:gs pos="0">
                  <a:srgbClr val="996633"/>
                </a:gs>
                <a:gs pos="100000">
                  <a:srgbClr val="996633">
                    <a:gamma/>
                    <a:shade val="60000"/>
                    <a:invGamma/>
                  </a:srgbClr>
                </a:gs>
              </a:gsLst>
              <a:path path="shape">
                <a:fillToRect l="50000" t="50000" r="50000" b="50000"/>
              </a:path>
            </a:gradFill>
            <a:ln w="9525">
              <a:solidFill>
                <a:srgbClr val="000000"/>
              </a:solidFill>
              <a:round/>
              <a:headEnd/>
              <a:tailEnd/>
            </a:ln>
          </p:spPr>
          <p:txBody>
            <a:bodyPr rot="0" vert="horz" wrap="square" lIns="91440" tIns="45720" rIns="91440" bIns="45720" anchor="t" anchorCtr="0" upright="1">
              <a:noAutofit/>
            </a:bodyPr>
            <a:lstStyle/>
            <a:p>
              <a:endParaRPr lang="en-US"/>
            </a:p>
          </p:txBody>
        </p:sp>
      </p:grpSp>
      <p:sp>
        <p:nvSpPr>
          <p:cNvPr id="248" name="Rectangle 247"/>
          <p:cNvSpPr/>
          <p:nvPr/>
        </p:nvSpPr>
        <p:spPr>
          <a:xfrm>
            <a:off x="15468600" y="30684252"/>
            <a:ext cx="13054455" cy="938748"/>
          </a:xfrm>
          <a:prstGeom prst="rect">
            <a:avLst/>
          </a:prstGeom>
        </p:spPr>
        <p:txBody>
          <a:bodyPr wrap="square">
            <a:spAutoFit/>
          </a:bodyPr>
          <a:lstStyle/>
          <a:p>
            <a:r>
              <a:rPr lang="en-US" sz="1800" dirty="0" smtClean="0"/>
              <a:t>2.  Each </a:t>
            </a:r>
            <a:r>
              <a:rPr lang="en-US" sz="1800" dirty="0"/>
              <a:t>entry is generated by playing a sound pulse at the given angle relative to a specialized mannequin and recording the sound at its two ‘ears.’  The free “Enhancer” plug-in from </a:t>
            </a:r>
            <a:r>
              <a:rPr lang="en-US" sz="1800" u="sng" dirty="0">
                <a:hlinkClick r:id="rId7"/>
              </a:rPr>
              <a:t>http://www.holistiks.com/</a:t>
            </a:r>
            <a:r>
              <a:rPr lang="en-US" sz="1800" dirty="0"/>
              <a:t> nicely illustrates and applies these to white noise for a range of angles in its ATHRTF Tools window. </a:t>
            </a:r>
          </a:p>
        </p:txBody>
      </p:sp>
      <p:grpSp>
        <p:nvGrpSpPr>
          <p:cNvPr id="251" name="Group 250"/>
          <p:cNvGrpSpPr/>
          <p:nvPr/>
        </p:nvGrpSpPr>
        <p:grpSpPr>
          <a:xfrm>
            <a:off x="17911697" y="21929729"/>
            <a:ext cx="7996303" cy="6035671"/>
            <a:chOff x="17709263" y="19268200"/>
            <a:chExt cx="7996303" cy="6035671"/>
          </a:xfrm>
        </p:grpSpPr>
        <p:sp>
          <p:nvSpPr>
            <p:cNvPr id="250" name="Rectangle 249"/>
            <p:cNvSpPr/>
            <p:nvPr/>
          </p:nvSpPr>
          <p:spPr>
            <a:xfrm>
              <a:off x="18726150" y="19878675"/>
              <a:ext cx="6172199" cy="48387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9" name="Picture 248" descr="C:\Users\Eric_Hill\Documents\Research\Student Research\Acustics Lab\Plotting Data\ILD w labels grid.png"/>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09263" y="19268200"/>
              <a:ext cx="7996303" cy="6035671"/>
            </a:xfrm>
            <a:prstGeom prst="rect">
              <a:avLst/>
            </a:prstGeom>
            <a:noFill/>
            <a:ln>
              <a:noFill/>
            </a:ln>
          </p:spPr>
        </p:pic>
      </p:grpSp>
      <p:sp>
        <p:nvSpPr>
          <p:cNvPr id="253" name="TextBox 490"/>
          <p:cNvSpPr txBox="1">
            <a:spLocks noChangeArrowheads="1"/>
          </p:cNvSpPr>
          <p:nvPr/>
        </p:nvSpPr>
        <p:spPr bwMode="auto">
          <a:xfrm>
            <a:off x="31470600" y="6377282"/>
            <a:ext cx="975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n-US" altLang="en-US" sz="4000" b="1" dirty="0" smtClean="0">
                <a:solidFill>
                  <a:srgbClr val="7E0000"/>
                </a:solidFill>
              </a:rPr>
              <a:t>Median Anatomical Transfer (MAT)</a:t>
            </a:r>
            <a:endParaRPr lang="en-US" altLang="en-US" sz="4000" b="1" dirty="0">
              <a:solidFill>
                <a:srgbClr val="7E0000"/>
              </a:solidFill>
            </a:endParaRPr>
          </a:p>
        </p:txBody>
      </p:sp>
      <p:sp>
        <p:nvSpPr>
          <p:cNvPr id="255" name="Rectangle 254"/>
          <p:cNvSpPr/>
          <p:nvPr/>
        </p:nvSpPr>
        <p:spPr>
          <a:xfrm>
            <a:off x="29855323" y="7312969"/>
            <a:ext cx="12892877" cy="14311610"/>
          </a:xfrm>
          <a:prstGeom prst="rect">
            <a:avLst/>
          </a:prstGeom>
        </p:spPr>
        <p:txBody>
          <a:bodyPr wrap="square">
            <a:spAutoFit/>
          </a:bodyPr>
          <a:lstStyle/>
          <a:p>
            <a:pPr algn="just"/>
            <a:r>
              <a:rPr lang="en-US" sz="3600" b="1" dirty="0" smtClean="0">
                <a:solidFill>
                  <a:srgbClr val="7E0000"/>
                </a:solidFill>
              </a:rPr>
              <a:t>The Theory</a:t>
            </a:r>
          </a:p>
          <a:p>
            <a:pPr algn="just"/>
            <a:r>
              <a:rPr lang="en-US" sz="2400" dirty="0" smtClean="0"/>
              <a:t>The ITD and ILD use </a:t>
            </a:r>
            <a:r>
              <a:rPr lang="en-US" sz="2400" i="1" dirty="0" smtClean="0"/>
              <a:t>differences </a:t>
            </a:r>
            <a:r>
              <a:rPr lang="en-US" sz="2400" dirty="0" smtClean="0"/>
              <a:t>in sounds at the left and right ear to help locate a source’s direction left or right. </a:t>
            </a:r>
            <a:r>
              <a:rPr lang="en-US" sz="2400" dirty="0"/>
              <a:t> </a:t>
            </a:r>
            <a:r>
              <a:rPr lang="en-US" sz="2400" dirty="0" smtClean="0"/>
              <a:t>The question then remains, a </a:t>
            </a:r>
            <a:r>
              <a:rPr lang="en-US" sz="2400" dirty="0" smtClean="0"/>
              <a:t>source may be 30° to the right, but is it in front, above, behind, or below?  Even when a source is along the median, vertical plane, there are cues to whether it is below, in front, above, or behind.  This is thanks to asymmetries in our anatomy, </a:t>
            </a:r>
            <a:r>
              <a:rPr lang="en-US" sz="2400" dirty="0" smtClean="0"/>
              <a:t>particularly head </a:t>
            </a:r>
            <a:r>
              <a:rPr lang="en-US" sz="2400" dirty="0" smtClean="0"/>
              <a:t>and upper </a:t>
            </a:r>
            <a:r>
              <a:rPr lang="en-US" sz="2400" dirty="0" smtClean="0"/>
              <a:t>torso, </a:t>
            </a:r>
            <a:r>
              <a:rPr lang="en-US" sz="2400" dirty="0" smtClean="0"/>
              <a:t>that differently diffract and reflect sounds coming from different directions.  One simple example is that, given our forward-facing outer ears, a sound from in front is ‘brighter’ than one from </a:t>
            </a:r>
            <a:r>
              <a:rPr lang="en-US" sz="2400" dirty="0" smtClean="0"/>
              <a:t>behind.</a:t>
            </a:r>
            <a:endParaRPr lang="en-US" sz="2400" dirty="0" smtClean="0"/>
          </a:p>
          <a:p>
            <a:pPr algn="just"/>
            <a:endParaRPr lang="en-US" sz="2400" dirty="0" smtClean="0"/>
          </a:p>
          <a:p>
            <a:pPr algn="just"/>
            <a:endParaRPr lang="en-US" sz="2400" dirty="0" smtClean="0"/>
          </a:p>
          <a:p>
            <a:pPr algn="just"/>
            <a:r>
              <a:rPr lang="en-US" sz="3600" b="1" dirty="0" smtClean="0">
                <a:solidFill>
                  <a:srgbClr val="7E0000"/>
                </a:solidFill>
              </a:rPr>
              <a:t>The Exercise</a:t>
            </a:r>
          </a:p>
          <a:p>
            <a:pPr algn="just"/>
            <a:r>
              <a:rPr lang="en-US" sz="2400" dirty="0"/>
              <a:t>In Audacity, we created equalizer settings based on 0° (in front), 90° (over head), and 180° (behind) HRTF sound spectra curves. The student experimenter toggles between playing a track with and without one of these settings applied.  This is perhaps the subtlest cue since it’s based on a comparison between a sound in one trial versus the memory of the sound previously heard, rather than a real-time, albeit unconscious, comparison of sound at one ear versus the sound at the other (which is the case for ITD and ILD</a:t>
            </a:r>
            <a:r>
              <a:rPr lang="en-US" sz="2400" dirty="0" smtClean="0"/>
              <a:t>). </a:t>
            </a:r>
          </a:p>
          <a:p>
            <a:pPr algn="just"/>
            <a:endParaRPr lang="en-US" sz="2400" dirty="0"/>
          </a:p>
          <a:p>
            <a:pPr algn="just"/>
            <a:endParaRPr lang="en-US" sz="2400" dirty="0"/>
          </a:p>
          <a:p>
            <a:pPr algn="just"/>
            <a:r>
              <a:rPr lang="en-US" sz="3600" b="1" dirty="0" smtClean="0">
                <a:solidFill>
                  <a:srgbClr val="7E0000"/>
                </a:solidFill>
              </a:rPr>
              <a:t>The Results</a:t>
            </a:r>
          </a:p>
          <a:p>
            <a:pPr algn="just"/>
            <a:r>
              <a:rPr lang="en-US" sz="2400" dirty="0"/>
              <a:t>The subject students generally locate the sound source in the appropriate direction, though as can be </a:t>
            </a:r>
            <a:r>
              <a:rPr lang="en-US" sz="2400" dirty="0" smtClean="0"/>
              <a:t>seen, </a:t>
            </a:r>
            <a:r>
              <a:rPr lang="en-US" sz="2400" dirty="0"/>
              <a:t>they have greater difficulty than with the ITD or ILD</a:t>
            </a:r>
            <a:r>
              <a:rPr lang="en-US" sz="2400" dirty="0" smtClean="0"/>
              <a:t>.</a:t>
            </a:r>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p:txBody>
      </p:sp>
      <p:grpSp>
        <p:nvGrpSpPr>
          <p:cNvPr id="176" name="Group 175"/>
          <p:cNvGrpSpPr/>
          <p:nvPr/>
        </p:nvGrpSpPr>
        <p:grpSpPr>
          <a:xfrm>
            <a:off x="32308800" y="16535400"/>
            <a:ext cx="7945827" cy="5997571"/>
            <a:chOff x="32374486" y="13406712"/>
            <a:chExt cx="7945827" cy="5997571"/>
          </a:xfrm>
        </p:grpSpPr>
        <p:sp>
          <p:nvSpPr>
            <p:cNvPr id="38" name="Rectangle 37"/>
            <p:cNvSpPr/>
            <p:nvPr/>
          </p:nvSpPr>
          <p:spPr>
            <a:xfrm>
              <a:off x="33375600" y="13997341"/>
              <a:ext cx="6146800" cy="4813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4" name="Picture 253" descr="C:\Users\Eric_Hill\Documents\Research\Student Research\Acustics Lab\Plotting Data\MAT.png"/>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74486" y="13406712"/>
              <a:ext cx="7945827" cy="5997571"/>
            </a:xfrm>
            <a:prstGeom prst="rect">
              <a:avLst/>
            </a:prstGeom>
            <a:noFill/>
            <a:ln>
              <a:noFill/>
            </a:ln>
          </p:spPr>
        </p:pic>
      </p:grpSp>
      <p:sp>
        <p:nvSpPr>
          <p:cNvPr id="177" name="Rectangle 176"/>
          <p:cNvSpPr/>
          <p:nvPr/>
        </p:nvSpPr>
        <p:spPr>
          <a:xfrm>
            <a:off x="29855322" y="26593800"/>
            <a:ext cx="12945763" cy="3785652"/>
          </a:xfrm>
          <a:prstGeom prst="rect">
            <a:avLst/>
          </a:prstGeom>
        </p:spPr>
        <p:txBody>
          <a:bodyPr wrap="square">
            <a:spAutoFit/>
          </a:bodyPr>
          <a:lstStyle/>
          <a:p>
            <a:pPr algn="just"/>
            <a:r>
              <a:rPr lang="en-US" sz="2400" dirty="0"/>
              <a:t>Individually, simulations of the ITD, ILD, or MAT cue may strike students as unnatural or insufficient to localize the sound source.  As a qualitative final activity, students apply all three cues to a single sound file to produce a stronger and more realistic sense of the sound source’s location.  As humans, we continually use all these cues and yet are unconscious that we are detecting and interpreting wave properties.  Through these lab exercises, students learn that their auditory systems locate a sound source by taking advantage of some of the fundamental physics that they learn about in their course:  the finite speed of sound, the undulations inherent to even a pure-tone sound wave, the rich spectral composition of natural sounds, and diffraction’s sensitivity to wavelength.  Exploring the role of these physics fundamentals in sound localization is an opportunity to connect physics to life sciences and everyday experiences, in order to produce a stronger and more realistic appreciation of the physics. </a:t>
            </a:r>
          </a:p>
        </p:txBody>
      </p:sp>
      <p:sp>
        <p:nvSpPr>
          <p:cNvPr id="257" name="TextBox 490"/>
          <p:cNvSpPr txBox="1">
            <a:spLocks noChangeArrowheads="1"/>
          </p:cNvSpPr>
          <p:nvPr/>
        </p:nvSpPr>
        <p:spPr bwMode="auto">
          <a:xfrm>
            <a:off x="31623000" y="25298400"/>
            <a:ext cx="9753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1B0765"/>
                </a:solidFill>
                <a:latin typeface="Bookman Old Style" pitchFamily="18" charset="0"/>
              </a:defRPr>
            </a:lvl1pPr>
            <a:lvl2pPr marL="742950" indent="-285750" eaLnBrk="0" hangingPunct="0">
              <a:defRPr sz="2000">
                <a:solidFill>
                  <a:srgbClr val="1B0765"/>
                </a:solidFill>
                <a:latin typeface="Bookman Old Style" pitchFamily="18" charset="0"/>
              </a:defRPr>
            </a:lvl2pPr>
            <a:lvl3pPr marL="1143000" indent="-228600" eaLnBrk="0" hangingPunct="0">
              <a:defRPr sz="2000">
                <a:solidFill>
                  <a:srgbClr val="1B0765"/>
                </a:solidFill>
                <a:latin typeface="Bookman Old Style" pitchFamily="18" charset="0"/>
              </a:defRPr>
            </a:lvl3pPr>
            <a:lvl4pPr marL="1600200" indent="-228600" eaLnBrk="0" hangingPunct="0">
              <a:defRPr sz="2000">
                <a:solidFill>
                  <a:srgbClr val="1B0765"/>
                </a:solidFill>
                <a:latin typeface="Bookman Old Style" pitchFamily="18" charset="0"/>
              </a:defRPr>
            </a:lvl4pPr>
            <a:lvl5pPr marL="2057400" indent="-228600" eaLnBrk="0" hangingPunct="0">
              <a:defRPr sz="2000">
                <a:solidFill>
                  <a:srgbClr val="1B0765"/>
                </a:solidFill>
                <a:latin typeface="Bookman Old Style" pitchFamily="18" charset="0"/>
              </a:defRPr>
            </a:lvl5pPr>
            <a:lvl6pPr marL="2514600" indent="-228600" eaLnBrk="0" fontAlgn="base" hangingPunct="0">
              <a:spcBef>
                <a:spcPct val="0"/>
              </a:spcBef>
              <a:spcAft>
                <a:spcPct val="0"/>
              </a:spcAft>
              <a:defRPr sz="2000">
                <a:solidFill>
                  <a:srgbClr val="1B0765"/>
                </a:solidFill>
                <a:latin typeface="Bookman Old Style" pitchFamily="18" charset="0"/>
              </a:defRPr>
            </a:lvl6pPr>
            <a:lvl7pPr marL="2971800" indent="-228600" eaLnBrk="0" fontAlgn="base" hangingPunct="0">
              <a:spcBef>
                <a:spcPct val="0"/>
              </a:spcBef>
              <a:spcAft>
                <a:spcPct val="0"/>
              </a:spcAft>
              <a:defRPr sz="2000">
                <a:solidFill>
                  <a:srgbClr val="1B0765"/>
                </a:solidFill>
                <a:latin typeface="Bookman Old Style" pitchFamily="18" charset="0"/>
              </a:defRPr>
            </a:lvl7pPr>
            <a:lvl8pPr marL="3429000" indent="-228600" eaLnBrk="0" fontAlgn="base" hangingPunct="0">
              <a:spcBef>
                <a:spcPct val="0"/>
              </a:spcBef>
              <a:spcAft>
                <a:spcPct val="0"/>
              </a:spcAft>
              <a:defRPr sz="2000">
                <a:solidFill>
                  <a:srgbClr val="1B0765"/>
                </a:solidFill>
                <a:latin typeface="Bookman Old Style" pitchFamily="18" charset="0"/>
              </a:defRPr>
            </a:lvl8pPr>
            <a:lvl9pPr marL="3886200" indent="-228600" eaLnBrk="0" fontAlgn="base" hangingPunct="0">
              <a:spcBef>
                <a:spcPct val="0"/>
              </a:spcBef>
              <a:spcAft>
                <a:spcPct val="0"/>
              </a:spcAft>
              <a:defRPr sz="2000">
                <a:solidFill>
                  <a:srgbClr val="1B0765"/>
                </a:solidFill>
                <a:latin typeface="Bookman Old Style" pitchFamily="18" charset="0"/>
              </a:defRPr>
            </a:lvl9pPr>
          </a:lstStyle>
          <a:p>
            <a:pPr eaLnBrk="1" hangingPunct="1"/>
            <a:r>
              <a:rPr lang="en-US" altLang="en-US" sz="4000" b="1" dirty="0" smtClean="0">
                <a:solidFill>
                  <a:srgbClr val="7E0000"/>
                </a:solidFill>
              </a:rPr>
              <a:t>Combined Cues and Conclusions</a:t>
            </a:r>
            <a:endParaRPr lang="en-US" altLang="en-US" sz="4000" b="1" dirty="0">
              <a:solidFill>
                <a:srgbClr val="7E0000"/>
              </a:solidFill>
            </a:endParaRPr>
          </a:p>
        </p:txBody>
      </p:sp>
      <p:grpSp>
        <p:nvGrpSpPr>
          <p:cNvPr id="180" name="Group 3"/>
          <p:cNvGrpSpPr>
            <a:grpSpLocks/>
          </p:cNvGrpSpPr>
          <p:nvPr/>
        </p:nvGrpSpPr>
        <p:grpSpPr bwMode="auto">
          <a:xfrm>
            <a:off x="1219200" y="15163800"/>
            <a:ext cx="4884678" cy="5175188"/>
            <a:chOff x="2958" y="11275"/>
            <a:chExt cx="2697" cy="2734"/>
          </a:xfrm>
        </p:grpSpPr>
        <p:grpSp>
          <p:nvGrpSpPr>
            <p:cNvPr id="182" name="Group 4"/>
            <p:cNvGrpSpPr>
              <a:grpSpLocks/>
            </p:cNvGrpSpPr>
            <p:nvPr/>
          </p:nvGrpSpPr>
          <p:grpSpPr bwMode="auto">
            <a:xfrm>
              <a:off x="2958" y="11275"/>
              <a:ext cx="2614" cy="2734"/>
              <a:chOff x="4680" y="6583"/>
              <a:chExt cx="2614" cy="2734"/>
            </a:xfrm>
          </p:grpSpPr>
          <p:grpSp>
            <p:nvGrpSpPr>
              <p:cNvPr id="260" name="Group 5"/>
              <p:cNvGrpSpPr>
                <a:grpSpLocks/>
              </p:cNvGrpSpPr>
              <p:nvPr/>
            </p:nvGrpSpPr>
            <p:grpSpPr bwMode="auto">
              <a:xfrm rot="1116447">
                <a:off x="6754" y="6583"/>
                <a:ext cx="540" cy="2331"/>
                <a:chOff x="6309" y="6540"/>
                <a:chExt cx="540" cy="2331"/>
              </a:xfrm>
            </p:grpSpPr>
            <p:sp>
              <p:nvSpPr>
                <p:cNvPr id="270" name="Oval 6"/>
                <p:cNvSpPr>
                  <a:spLocks noChangeArrowheads="1"/>
                </p:cNvSpPr>
                <p:nvPr/>
              </p:nvSpPr>
              <p:spPr bwMode="auto">
                <a:xfrm>
                  <a:off x="6480" y="7611"/>
                  <a:ext cx="360" cy="1260"/>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1" name="Oval 7"/>
                <p:cNvSpPr>
                  <a:spLocks noChangeArrowheads="1"/>
                </p:cNvSpPr>
                <p:nvPr/>
              </p:nvSpPr>
              <p:spPr bwMode="auto">
                <a:xfrm>
                  <a:off x="6566" y="6789"/>
                  <a:ext cx="231" cy="1071"/>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272" name="Group 8"/>
                <p:cNvGrpSpPr>
                  <a:grpSpLocks/>
                </p:cNvGrpSpPr>
                <p:nvPr/>
              </p:nvGrpSpPr>
              <p:grpSpPr bwMode="auto">
                <a:xfrm>
                  <a:off x="6309" y="6540"/>
                  <a:ext cx="540" cy="651"/>
                  <a:chOff x="3420" y="7200"/>
                  <a:chExt cx="540" cy="651"/>
                </a:xfrm>
              </p:grpSpPr>
              <p:sp>
                <p:nvSpPr>
                  <p:cNvPr id="273" name="Oval 9"/>
                  <p:cNvSpPr>
                    <a:spLocks noChangeArrowheads="1"/>
                  </p:cNvSpPr>
                  <p:nvPr/>
                </p:nvSpPr>
                <p:spPr bwMode="auto">
                  <a:xfrm>
                    <a:off x="3600" y="7200"/>
                    <a:ext cx="360" cy="540"/>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4" name="Oval 10"/>
                  <p:cNvSpPr>
                    <a:spLocks noChangeArrowheads="1"/>
                  </p:cNvSpPr>
                  <p:nvPr/>
                </p:nvSpPr>
                <p:spPr bwMode="auto">
                  <a:xfrm>
                    <a:off x="3642" y="7671"/>
                    <a:ext cx="180" cy="180"/>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5" name="Oval 11"/>
                  <p:cNvSpPr>
                    <a:spLocks noChangeArrowheads="1"/>
                  </p:cNvSpPr>
                  <p:nvPr/>
                </p:nvSpPr>
                <p:spPr bwMode="auto">
                  <a:xfrm>
                    <a:off x="3591" y="7251"/>
                    <a:ext cx="351" cy="179"/>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6" name="Oval 12"/>
                  <p:cNvSpPr>
                    <a:spLocks noChangeArrowheads="1"/>
                  </p:cNvSpPr>
                  <p:nvPr/>
                </p:nvSpPr>
                <p:spPr bwMode="auto">
                  <a:xfrm>
                    <a:off x="3471" y="7397"/>
                    <a:ext cx="454" cy="179"/>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7" name="Oval 13"/>
                  <p:cNvSpPr>
                    <a:spLocks noChangeArrowheads="1"/>
                  </p:cNvSpPr>
                  <p:nvPr/>
                </p:nvSpPr>
                <p:spPr bwMode="auto">
                  <a:xfrm>
                    <a:off x="3420" y="7560"/>
                    <a:ext cx="531" cy="179"/>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8" name="Oval 14"/>
                  <p:cNvSpPr>
                    <a:spLocks noChangeArrowheads="1"/>
                  </p:cNvSpPr>
                  <p:nvPr/>
                </p:nvSpPr>
                <p:spPr bwMode="auto">
                  <a:xfrm>
                    <a:off x="3754" y="7655"/>
                    <a:ext cx="180" cy="180"/>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61" name="Oval 15"/>
              <p:cNvSpPr>
                <a:spLocks noChangeArrowheads="1"/>
              </p:cNvSpPr>
              <p:nvPr/>
            </p:nvSpPr>
            <p:spPr bwMode="auto">
              <a:xfrm>
                <a:off x="4680" y="8280"/>
                <a:ext cx="2160" cy="900"/>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2" name="Oval 16"/>
              <p:cNvSpPr>
                <a:spLocks noChangeArrowheads="1"/>
              </p:cNvSpPr>
              <p:nvPr/>
            </p:nvSpPr>
            <p:spPr bwMode="auto">
              <a:xfrm>
                <a:off x="4680" y="8460"/>
                <a:ext cx="360" cy="540"/>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3" name="Oval 17"/>
              <p:cNvSpPr>
                <a:spLocks noChangeArrowheads="1"/>
              </p:cNvSpPr>
              <p:nvPr/>
            </p:nvSpPr>
            <p:spPr bwMode="auto">
              <a:xfrm>
                <a:off x="6480" y="8460"/>
                <a:ext cx="360" cy="540"/>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4" name="Oval 18"/>
              <p:cNvSpPr>
                <a:spLocks noChangeArrowheads="1"/>
              </p:cNvSpPr>
              <p:nvPr/>
            </p:nvSpPr>
            <p:spPr bwMode="auto">
              <a:xfrm>
                <a:off x="5289" y="8031"/>
                <a:ext cx="900" cy="1260"/>
              </a:xfrm>
              <a:prstGeom prst="ellipse">
                <a:avLst/>
              </a:pr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5" name="Freeform 19"/>
              <p:cNvSpPr>
                <a:spLocks/>
              </p:cNvSpPr>
              <p:nvPr/>
            </p:nvSpPr>
            <p:spPr bwMode="auto">
              <a:xfrm>
                <a:off x="5580" y="7920"/>
                <a:ext cx="360" cy="180"/>
              </a:xfrm>
              <a:custGeom>
                <a:avLst/>
                <a:gdLst>
                  <a:gd name="T0" fmla="*/ 0 w 360"/>
                  <a:gd name="T1" fmla="*/ 180 h 180"/>
                  <a:gd name="T2" fmla="*/ 180 w 360"/>
                  <a:gd name="T3" fmla="*/ 0 h 180"/>
                  <a:gd name="T4" fmla="*/ 360 w 360"/>
                  <a:gd name="T5" fmla="*/ 180 h 180"/>
                </a:gdLst>
                <a:ahLst/>
                <a:cxnLst>
                  <a:cxn ang="0">
                    <a:pos x="T0" y="T1"/>
                  </a:cxn>
                  <a:cxn ang="0">
                    <a:pos x="T2" y="T3"/>
                  </a:cxn>
                  <a:cxn ang="0">
                    <a:pos x="T4" y="T5"/>
                  </a:cxn>
                </a:cxnLst>
                <a:rect l="0" t="0" r="r" b="b"/>
                <a:pathLst>
                  <a:path w="360" h="180">
                    <a:moveTo>
                      <a:pt x="0" y="180"/>
                    </a:moveTo>
                    <a:cubicBezTo>
                      <a:pt x="60" y="90"/>
                      <a:pt x="120" y="0"/>
                      <a:pt x="180" y="0"/>
                    </a:cubicBezTo>
                    <a:cubicBezTo>
                      <a:pt x="240" y="0"/>
                      <a:pt x="300" y="90"/>
                      <a:pt x="360" y="180"/>
                    </a:cubicBezTo>
                  </a:path>
                </a:pathLst>
              </a:custGeom>
              <a:solidFill>
                <a:schemeClr val="accent6">
                  <a:lumMod val="60000"/>
                  <a:lumOff val="40000"/>
                </a:scheme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6" name="Oval 20"/>
              <p:cNvSpPr>
                <a:spLocks noChangeArrowheads="1"/>
              </p:cNvSpPr>
              <p:nvPr/>
            </p:nvSpPr>
            <p:spPr bwMode="auto">
              <a:xfrm>
                <a:off x="5263" y="8280"/>
                <a:ext cx="900" cy="1037"/>
              </a:xfrm>
              <a:prstGeom prst="ellipse">
                <a:avLst/>
              </a:prstGeom>
              <a:solidFill>
                <a:srgbClr val="9966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7" name="Oval 21"/>
              <p:cNvSpPr>
                <a:spLocks noChangeArrowheads="1"/>
              </p:cNvSpPr>
              <p:nvPr/>
            </p:nvSpPr>
            <p:spPr bwMode="auto">
              <a:xfrm>
                <a:off x="5194" y="8460"/>
                <a:ext cx="180" cy="360"/>
              </a:xfrm>
              <a:prstGeom prst="ellipse">
                <a:avLst/>
              </a:prstGeom>
              <a:solidFill>
                <a:srgbClr val="3333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8" name="Oval 22"/>
              <p:cNvSpPr>
                <a:spLocks noChangeArrowheads="1"/>
              </p:cNvSpPr>
              <p:nvPr/>
            </p:nvSpPr>
            <p:spPr bwMode="auto">
              <a:xfrm>
                <a:off x="6026" y="8469"/>
                <a:ext cx="180" cy="360"/>
              </a:xfrm>
              <a:prstGeom prst="ellipse">
                <a:avLst/>
              </a:prstGeom>
              <a:solidFill>
                <a:srgbClr val="333333"/>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9" name="Freeform 23"/>
              <p:cNvSpPr>
                <a:spLocks/>
              </p:cNvSpPr>
              <p:nvPr/>
            </p:nvSpPr>
            <p:spPr bwMode="auto">
              <a:xfrm>
                <a:off x="5220" y="8563"/>
                <a:ext cx="960" cy="540"/>
              </a:xfrm>
              <a:custGeom>
                <a:avLst/>
                <a:gdLst>
                  <a:gd name="T0" fmla="*/ 990 w 1050"/>
                  <a:gd name="T1" fmla="*/ 0 h 540"/>
                  <a:gd name="T2" fmla="*/ 990 w 1050"/>
                  <a:gd name="T3" fmla="*/ 360 h 540"/>
                  <a:gd name="T4" fmla="*/ 630 w 1050"/>
                  <a:gd name="T5" fmla="*/ 540 h 540"/>
                  <a:gd name="T6" fmla="*/ 90 w 1050"/>
                  <a:gd name="T7" fmla="*/ 360 h 540"/>
                  <a:gd name="T8" fmla="*/ 90 w 1050"/>
                  <a:gd name="T9" fmla="*/ 0 h 540"/>
                </a:gdLst>
                <a:ahLst/>
                <a:cxnLst>
                  <a:cxn ang="0">
                    <a:pos x="T0" y="T1"/>
                  </a:cxn>
                  <a:cxn ang="0">
                    <a:pos x="T2" y="T3"/>
                  </a:cxn>
                  <a:cxn ang="0">
                    <a:pos x="T4" y="T5"/>
                  </a:cxn>
                  <a:cxn ang="0">
                    <a:pos x="T6" y="T7"/>
                  </a:cxn>
                  <a:cxn ang="0">
                    <a:pos x="T8" y="T9"/>
                  </a:cxn>
                </a:cxnLst>
                <a:rect l="0" t="0" r="r" b="b"/>
                <a:pathLst>
                  <a:path w="1050" h="540">
                    <a:moveTo>
                      <a:pt x="990" y="0"/>
                    </a:moveTo>
                    <a:cubicBezTo>
                      <a:pt x="1020" y="135"/>
                      <a:pt x="1050" y="270"/>
                      <a:pt x="990" y="360"/>
                    </a:cubicBezTo>
                    <a:cubicBezTo>
                      <a:pt x="930" y="450"/>
                      <a:pt x="780" y="540"/>
                      <a:pt x="630" y="540"/>
                    </a:cubicBezTo>
                    <a:cubicBezTo>
                      <a:pt x="480" y="540"/>
                      <a:pt x="180" y="450"/>
                      <a:pt x="90" y="360"/>
                    </a:cubicBezTo>
                    <a:cubicBezTo>
                      <a:pt x="0" y="270"/>
                      <a:pt x="45" y="135"/>
                      <a:pt x="90" y="0"/>
                    </a:cubicBezTo>
                  </a:path>
                </a:pathLst>
              </a:custGeom>
              <a:noFill/>
              <a:ln w="28575">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3" name="Group 24"/>
            <p:cNvGrpSpPr>
              <a:grpSpLocks/>
            </p:cNvGrpSpPr>
            <p:nvPr/>
          </p:nvGrpSpPr>
          <p:grpSpPr bwMode="auto">
            <a:xfrm rot="5400000">
              <a:off x="3766" y="13176"/>
              <a:ext cx="746" cy="511"/>
              <a:chOff x="3960" y="12809"/>
              <a:chExt cx="746" cy="511"/>
            </a:xfrm>
          </p:grpSpPr>
          <p:sp>
            <p:nvSpPr>
              <p:cNvPr id="187" name="Arc 25"/>
              <p:cNvSpPr>
                <a:spLocks/>
              </p:cNvSpPr>
              <p:nvPr/>
            </p:nvSpPr>
            <p:spPr bwMode="auto">
              <a:xfrm>
                <a:off x="3961" y="12809"/>
                <a:ext cx="720" cy="349"/>
              </a:xfrm>
              <a:custGeom>
                <a:avLst/>
                <a:gdLst>
                  <a:gd name="G0" fmla="+- 21600 0 0"/>
                  <a:gd name="G1" fmla="+- 21600 0 0"/>
                  <a:gd name="G2" fmla="+- 21600 0 0"/>
                  <a:gd name="T0" fmla="*/ 26 w 43200"/>
                  <a:gd name="T1" fmla="*/ 22669 h 22669"/>
                  <a:gd name="T2" fmla="*/ 43200 w 43200"/>
                  <a:gd name="T3" fmla="*/ 21600 h 22669"/>
                  <a:gd name="T4" fmla="*/ 21600 w 43200"/>
                  <a:gd name="T5" fmla="*/ 21600 h 22669"/>
                </a:gdLst>
                <a:ahLst/>
                <a:cxnLst>
                  <a:cxn ang="0">
                    <a:pos x="T0" y="T1"/>
                  </a:cxn>
                  <a:cxn ang="0">
                    <a:pos x="T2" y="T3"/>
                  </a:cxn>
                  <a:cxn ang="0">
                    <a:pos x="T4" y="T5"/>
                  </a:cxn>
                </a:cxnLst>
                <a:rect l="0" t="0" r="r" b="b"/>
                <a:pathLst>
                  <a:path w="43200" h="22669" fill="none" extrusionOk="0">
                    <a:moveTo>
                      <a:pt x="26" y="22668"/>
                    </a:moveTo>
                    <a:cubicBezTo>
                      <a:pt x="8" y="22312"/>
                      <a:pt x="0" y="21956"/>
                      <a:pt x="0" y="21600"/>
                    </a:cubicBezTo>
                    <a:cubicBezTo>
                      <a:pt x="0" y="9670"/>
                      <a:pt x="9670" y="0"/>
                      <a:pt x="21600" y="0"/>
                    </a:cubicBezTo>
                    <a:cubicBezTo>
                      <a:pt x="33529" y="-1"/>
                      <a:pt x="43199" y="9670"/>
                      <a:pt x="43200" y="21599"/>
                    </a:cubicBezTo>
                  </a:path>
                  <a:path w="43200" h="22669" stroke="0" extrusionOk="0">
                    <a:moveTo>
                      <a:pt x="26" y="22668"/>
                    </a:moveTo>
                    <a:cubicBezTo>
                      <a:pt x="8" y="22312"/>
                      <a:pt x="0" y="21956"/>
                      <a:pt x="0" y="21600"/>
                    </a:cubicBezTo>
                    <a:cubicBezTo>
                      <a:pt x="0" y="9670"/>
                      <a:pt x="9670" y="0"/>
                      <a:pt x="21600" y="0"/>
                    </a:cubicBezTo>
                    <a:cubicBezTo>
                      <a:pt x="33529" y="-1"/>
                      <a:pt x="43199" y="9670"/>
                      <a:pt x="43200" y="21599"/>
                    </a:cubicBezTo>
                    <a:lnTo>
                      <a:pt x="21600" y="21600"/>
                    </a:lnTo>
                    <a:close/>
                  </a:path>
                </a:pathLst>
              </a:custGeom>
              <a:solidFill>
                <a:srgbClr val="FFFFFF">
                  <a:alpha val="64000"/>
                </a:srgbClr>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Line 26"/>
              <p:cNvSpPr>
                <a:spLocks noChangeShapeType="1"/>
              </p:cNvSpPr>
              <p:nvPr/>
            </p:nvSpPr>
            <p:spPr bwMode="auto">
              <a:xfrm>
                <a:off x="3986" y="13149"/>
                <a:ext cx="72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9" name="Arc 27"/>
              <p:cNvSpPr>
                <a:spLocks/>
              </p:cNvSpPr>
              <p:nvPr/>
            </p:nvSpPr>
            <p:spPr bwMode="auto">
              <a:xfrm>
                <a:off x="4147" y="12969"/>
                <a:ext cx="359" cy="196"/>
              </a:xfrm>
              <a:custGeom>
                <a:avLst/>
                <a:gdLst>
                  <a:gd name="G0" fmla="+- 21471 0 0"/>
                  <a:gd name="G1" fmla="+- 21600 0 0"/>
                  <a:gd name="G2" fmla="+- 21600 0 0"/>
                  <a:gd name="T0" fmla="*/ 0 w 43071"/>
                  <a:gd name="T1" fmla="*/ 19239 h 24143"/>
                  <a:gd name="T2" fmla="*/ 42921 w 43071"/>
                  <a:gd name="T3" fmla="*/ 24143 h 24143"/>
                  <a:gd name="T4" fmla="*/ 21471 w 43071"/>
                  <a:gd name="T5" fmla="*/ 21600 h 24143"/>
                </a:gdLst>
                <a:ahLst/>
                <a:cxnLst>
                  <a:cxn ang="0">
                    <a:pos x="T0" y="T1"/>
                  </a:cxn>
                  <a:cxn ang="0">
                    <a:pos x="T2" y="T3"/>
                  </a:cxn>
                  <a:cxn ang="0">
                    <a:pos x="T4" y="T5"/>
                  </a:cxn>
                </a:cxnLst>
                <a:rect l="0" t="0" r="r" b="b"/>
                <a:pathLst>
                  <a:path w="43071" h="24143" fill="none" extrusionOk="0">
                    <a:moveTo>
                      <a:pt x="0" y="19239"/>
                    </a:moveTo>
                    <a:cubicBezTo>
                      <a:pt x="1204" y="8289"/>
                      <a:pt x="10455" y="-1"/>
                      <a:pt x="21471" y="0"/>
                    </a:cubicBezTo>
                    <a:cubicBezTo>
                      <a:pt x="33400" y="0"/>
                      <a:pt x="43071" y="9670"/>
                      <a:pt x="43071" y="21600"/>
                    </a:cubicBezTo>
                    <a:cubicBezTo>
                      <a:pt x="43071" y="22449"/>
                      <a:pt x="43020" y="23299"/>
                      <a:pt x="42920" y="24142"/>
                    </a:cubicBezTo>
                  </a:path>
                  <a:path w="43071" h="24143" stroke="0" extrusionOk="0">
                    <a:moveTo>
                      <a:pt x="0" y="19239"/>
                    </a:moveTo>
                    <a:cubicBezTo>
                      <a:pt x="1204" y="8289"/>
                      <a:pt x="10455" y="-1"/>
                      <a:pt x="21471" y="0"/>
                    </a:cubicBezTo>
                    <a:cubicBezTo>
                      <a:pt x="33400" y="0"/>
                      <a:pt x="43071" y="9670"/>
                      <a:pt x="43071" y="21600"/>
                    </a:cubicBezTo>
                    <a:cubicBezTo>
                      <a:pt x="43071" y="22449"/>
                      <a:pt x="43020" y="23299"/>
                      <a:pt x="42920" y="24142"/>
                    </a:cubicBezTo>
                    <a:lnTo>
                      <a:pt x="21471" y="21600"/>
                    </a:lnTo>
                    <a:close/>
                  </a:path>
                </a:pathLst>
              </a:custGeom>
              <a:solidFill>
                <a:srgbClr val="9966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9" name="Rectangle 28"/>
              <p:cNvSpPr>
                <a:spLocks noChangeArrowheads="1"/>
              </p:cNvSpPr>
              <p:nvPr/>
            </p:nvSpPr>
            <p:spPr bwMode="auto">
              <a:xfrm>
                <a:off x="3960" y="13140"/>
                <a:ext cx="720" cy="180"/>
              </a:xfrm>
              <a:prstGeom prst="rect">
                <a:avLst/>
              </a:prstGeom>
              <a:solidFill>
                <a:schemeClr val="bg1">
                  <a:alpha val="69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184" name="Line 29"/>
            <p:cNvSpPr>
              <a:spLocks noChangeShapeType="1"/>
            </p:cNvSpPr>
            <p:nvPr/>
          </p:nvSpPr>
          <p:spPr bwMode="auto">
            <a:xfrm flipH="1">
              <a:off x="3985" y="11761"/>
              <a:ext cx="1670" cy="1718"/>
            </a:xfrm>
            <a:prstGeom prst="line">
              <a:avLst/>
            </a:prstGeom>
            <a:noFill/>
            <a:ln w="38100">
              <a:solidFill>
                <a:srgbClr val="00B05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611178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307</TotalTime>
  <Words>1704</Words>
  <Application>Microsoft Office PowerPoint</Application>
  <PresentationFormat>Custom</PresentationFormat>
  <Paragraphs>93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Redlands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UOR User</dc:creator>
  <cp:lastModifiedBy>UOR User</cp:lastModifiedBy>
  <cp:revision>32</cp:revision>
  <dcterms:created xsi:type="dcterms:W3CDTF">2018-01-03T21:46:33Z</dcterms:created>
  <dcterms:modified xsi:type="dcterms:W3CDTF">2018-01-04T17:40:47Z</dcterms:modified>
</cp:coreProperties>
</file>